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4"/>
  </p:notesMasterIdLst>
  <p:sldIdLst>
    <p:sldId id="256" r:id="rId2"/>
    <p:sldId id="261" r:id="rId3"/>
    <p:sldId id="274" r:id="rId4"/>
    <p:sldId id="257" r:id="rId5"/>
    <p:sldId id="266" r:id="rId6"/>
    <p:sldId id="258" r:id="rId7"/>
    <p:sldId id="275" r:id="rId8"/>
    <p:sldId id="277" r:id="rId9"/>
    <p:sldId id="278" r:id="rId10"/>
    <p:sldId id="279" r:id="rId11"/>
    <p:sldId id="280" r:id="rId12"/>
    <p:sldId id="281" r:id="rId13"/>
    <p:sldId id="276" r:id="rId14"/>
    <p:sldId id="259" r:id="rId15"/>
    <p:sldId id="260" r:id="rId16"/>
    <p:sldId id="282" r:id="rId17"/>
    <p:sldId id="283" r:id="rId18"/>
    <p:sldId id="262" r:id="rId19"/>
    <p:sldId id="264" r:id="rId20"/>
    <p:sldId id="284" r:id="rId21"/>
    <p:sldId id="285" r:id="rId22"/>
    <p:sldId id="286" r:id="rId23"/>
    <p:sldId id="268" r:id="rId24"/>
    <p:sldId id="269" r:id="rId25"/>
    <p:sldId id="270" r:id="rId26"/>
    <p:sldId id="271" r:id="rId27"/>
    <p:sldId id="287" r:id="rId28"/>
    <p:sldId id="288" r:id="rId29"/>
    <p:sldId id="272" r:id="rId30"/>
    <p:sldId id="289" r:id="rId31"/>
    <p:sldId id="273" r:id="rId32"/>
    <p:sldId id="290"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5817" autoAdjust="0"/>
  </p:normalViewPr>
  <p:slideViewPr>
    <p:cSldViewPr>
      <p:cViewPr varScale="1">
        <p:scale>
          <a:sx n="91" d="100"/>
          <a:sy n="91" d="100"/>
        </p:scale>
        <p:origin x="170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137957F7-ADA5-4845-938C-CD02F67E1546}" type="datetimeFigureOut">
              <a:rPr lang="en-US"/>
              <a:pPr>
                <a:defRPr/>
              </a:pPr>
              <a:t>6/18/19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BB7DD5DE-34FF-42C3-9554-0604C4DFFFF9}" type="slidenum">
              <a:rPr lang="en-US"/>
              <a:pPr>
                <a:defRPr/>
              </a:pPr>
              <a:t>‹#›</a:t>
            </a:fld>
            <a:endParaRPr lang="en-US"/>
          </a:p>
        </p:txBody>
      </p:sp>
    </p:spTree>
    <p:extLst>
      <p:ext uri="{BB962C8B-B14F-4D97-AF65-F5344CB8AC3E}">
        <p14:creationId xmlns:p14="http://schemas.microsoft.com/office/powerpoint/2010/main" val="34546791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Hello, This tutorial will take you through the key roles proper maintenance and handpiece knowledge play in Maximizing your Handpiece Life and saving you valuable time and money.</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9305DA9-7B34-4A91-9CB2-FB912BEC7B14}" type="slidenum">
              <a:rPr lang="en-US"/>
              <a:pPr eaLnBrk="1" hangingPunct="1"/>
              <a:t>1</a:t>
            </a:fld>
            <a:endParaRPr lang="en-US"/>
          </a:p>
        </p:txBody>
      </p:sp>
    </p:spTree>
    <p:extLst>
      <p:ext uri="{BB962C8B-B14F-4D97-AF65-F5344CB8AC3E}">
        <p14:creationId xmlns:p14="http://schemas.microsoft.com/office/powerpoint/2010/main" val="1947027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Our Euro-Lube handpiece lubricant is a natural oil lubricant which is thin in viscosity and is ideal for your highspeed handpieces.  One quick burst of this lubricant before your sterilization process will clean out all of the internal bone and tissue debris and leave behind a coat of lubricant for the next handpiece use.  Our next line of Spray style lubricant is our Full-Synthetic Lubricant &amp; Cleaner.  Its synthetic properties allow it to bond to the internal metal surfaces of your Electric Handpieces or Attachments while also flushing out all foreign materials. Finally, it is important and even vital that you have the correct spray can Nozzle for your type of handpiece.  Again, you’re the Dentist’s Choice repair technician will provide this correct Nozzle for you.</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9B3897-EC52-43C8-BB52-FD8EBFFAACF7}" type="slidenum">
              <a:rPr lang="en-US"/>
              <a:pPr eaLnBrk="1" hangingPunct="1"/>
              <a:t>10</a:t>
            </a:fld>
            <a:endParaRPr lang="en-US"/>
          </a:p>
        </p:txBody>
      </p:sp>
    </p:spTree>
    <p:extLst>
      <p:ext uri="{BB962C8B-B14F-4D97-AF65-F5344CB8AC3E}">
        <p14:creationId xmlns:p14="http://schemas.microsoft.com/office/powerpoint/2010/main" val="31592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above text and then add:  We will instruct you on how to correctly use pen oilers in Lesson 3 of this presentation.</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AE81C0D-82E9-44DE-83E0-35C857B81E04}" type="slidenum">
              <a:rPr lang="en-US"/>
              <a:pPr eaLnBrk="1" hangingPunct="1"/>
              <a:t>11</a:t>
            </a:fld>
            <a:endParaRPr lang="en-US"/>
          </a:p>
        </p:txBody>
      </p:sp>
    </p:spTree>
    <p:extLst>
      <p:ext uri="{BB962C8B-B14F-4D97-AF65-F5344CB8AC3E}">
        <p14:creationId xmlns:p14="http://schemas.microsoft.com/office/powerpoint/2010/main" val="151525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Automatic Lubrication machines are easy to use and make the lubrication process quick and mess free.  Before use, always check the reservoir to confirm it contains the proper amount of lubricant and cleaner. Sometimes, even though there is lubricant in the unit, it does not properly flow through the machine and into the handpiece.  Occasionally check that: and read above text.</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7BFC1E0-7129-43EC-9D3A-38C37E721180}" type="slidenum">
              <a:rPr lang="en-US"/>
              <a:pPr eaLnBrk="1" hangingPunct="1"/>
              <a:t>12</a:t>
            </a:fld>
            <a:endParaRPr lang="en-US"/>
          </a:p>
        </p:txBody>
      </p:sp>
    </p:spTree>
    <p:extLst>
      <p:ext uri="{BB962C8B-B14F-4D97-AF65-F5344CB8AC3E}">
        <p14:creationId xmlns:p14="http://schemas.microsoft.com/office/powerpoint/2010/main" val="375155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There are 2 common types of handpiece Sterilizers.  The Autoclave is the most popular and is easy to identify as it reminds most of us of an oven or kiln design.  The other style is called a StatIM.  It is gaining popularity with its cartridge type design and we will explain it proper use in an upcoming slide.</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AE6C459-67C7-4A4F-813B-F267322CA73B}" type="slidenum">
              <a:rPr lang="en-US"/>
              <a:pPr eaLnBrk="1" hangingPunct="1"/>
              <a:t>13</a:t>
            </a:fld>
            <a:endParaRPr lang="en-US"/>
          </a:p>
        </p:txBody>
      </p:sp>
    </p:spTree>
    <p:extLst>
      <p:ext uri="{BB962C8B-B14F-4D97-AF65-F5344CB8AC3E}">
        <p14:creationId xmlns:p14="http://schemas.microsoft.com/office/powerpoint/2010/main" val="2230269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above text and then add: The above procedure keeps handpieces from rusting internally and will lengthen their overall useful life by 2 to 4 years.</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AD716CF-5A4B-4E49-A580-52208BC4AB72}" type="slidenum">
              <a:rPr lang="en-US"/>
              <a:pPr eaLnBrk="1" hangingPunct="1"/>
              <a:t>14</a:t>
            </a:fld>
            <a:endParaRPr lang="en-US"/>
          </a:p>
        </p:txBody>
      </p:sp>
    </p:spTree>
    <p:extLst>
      <p:ext uri="{BB962C8B-B14F-4D97-AF65-F5344CB8AC3E}">
        <p14:creationId xmlns:p14="http://schemas.microsoft.com/office/powerpoint/2010/main" val="3293862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above text.</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8D2813D-D809-4102-AD1A-8344E3F9B205}" type="slidenum">
              <a:rPr lang="en-US"/>
              <a:pPr eaLnBrk="1" hangingPunct="1"/>
              <a:t>15</a:t>
            </a:fld>
            <a:endParaRPr lang="en-US"/>
          </a:p>
        </p:txBody>
      </p:sp>
    </p:spTree>
    <p:extLst>
      <p:ext uri="{BB962C8B-B14F-4D97-AF65-F5344CB8AC3E}">
        <p14:creationId xmlns:p14="http://schemas.microsoft.com/office/powerpoint/2010/main" val="100485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above text and then add:  Quick cooling a handpiece will temperature shock the internal handpiece components.  This causes them to crack and will ruin them immediately.  An example I always share is that if you take a very hot glass dish or pan out of the oven and then put it in cold water in your sink, what will happen?  Of course we all know that the dish will crack.  It is this same “Quick Cooling’ effect that can damage your handpieces internal components.  So please remember to Never Quick cool your handpieces.</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0720E86-DDB3-4A34-8857-B0BD72708027}" type="slidenum">
              <a:rPr lang="en-US"/>
              <a:pPr eaLnBrk="1" hangingPunct="1"/>
              <a:t>16</a:t>
            </a:fld>
            <a:endParaRPr lang="en-US"/>
          </a:p>
        </p:txBody>
      </p:sp>
    </p:spTree>
    <p:extLst>
      <p:ext uri="{BB962C8B-B14F-4D97-AF65-F5344CB8AC3E}">
        <p14:creationId xmlns:p14="http://schemas.microsoft.com/office/powerpoint/2010/main" val="262586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above text and then add: The above procedure keeps handpieces from rusting internally and will lengthen their overall useful life by 2 to 4 years.</a:t>
            </a:r>
          </a:p>
          <a:p>
            <a:pPr>
              <a:spcBef>
                <a:spcPct val="0"/>
              </a:spcBef>
            </a:pPr>
            <a:endParaRPr 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A2C5C9C-7CBA-4BC9-B397-566180C07005}" type="slidenum">
              <a:rPr lang="en-US"/>
              <a:pPr eaLnBrk="1" hangingPunct="1"/>
              <a:t>17</a:t>
            </a:fld>
            <a:endParaRPr lang="en-US"/>
          </a:p>
        </p:txBody>
      </p:sp>
    </p:spTree>
    <p:extLst>
      <p:ext uri="{BB962C8B-B14F-4D97-AF65-F5344CB8AC3E}">
        <p14:creationId xmlns:p14="http://schemas.microsoft.com/office/powerpoint/2010/main" val="17784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The StatIM has become popular recently because of its ability to more quickly sterilize your instruments.  This is true with your dental pics, mirrors, scissors and scalers, but not with your dental handpieces.  The folks at StatIM know that handpieces cannot be quickly heated and cooled like your other instruments and have allowed the user to change the StatIM sterilization setting to accommodate your precious handpieces.  This setting for handpieces is called the “Hollow Wrapped” long cycle.  Meaning that the instrument is hollow, like your handpieces and that it is wrapped in a sterilization pouch.  The cycle time should be indicated as 25:10 or 30:05 as shown in the picture.  Choosing a faster Cycle Time setting will potentially “Quick Cool” your handpieces and cause premature failure.</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6C9B22A-B48D-4A51-AFC5-FADBB79E6299}" type="slidenum">
              <a:rPr lang="en-US"/>
              <a:pPr eaLnBrk="1" hangingPunct="1"/>
              <a:t>18</a:t>
            </a:fld>
            <a:endParaRPr lang="en-US"/>
          </a:p>
        </p:txBody>
      </p:sp>
    </p:spTree>
    <p:extLst>
      <p:ext uri="{BB962C8B-B14F-4D97-AF65-F5344CB8AC3E}">
        <p14:creationId xmlns:p14="http://schemas.microsoft.com/office/powerpoint/2010/main" val="425424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text from above slide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3C10B1B-BF9E-4976-8C70-676C82B4D6EA}" type="slidenum">
              <a:rPr lang="en-US"/>
              <a:pPr eaLnBrk="1" hangingPunct="1"/>
              <a:t>19</a:t>
            </a:fld>
            <a:endParaRPr lang="en-US"/>
          </a:p>
        </p:txBody>
      </p:sp>
    </p:spTree>
    <p:extLst>
      <p:ext uri="{BB962C8B-B14F-4D97-AF65-F5344CB8AC3E}">
        <p14:creationId xmlns:p14="http://schemas.microsoft.com/office/powerpoint/2010/main" val="144327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To maximize handpiece life, we will take you through the importance of Proper In-Office Settings; Sterilization Procedures and proper handpiece lubrication.</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1D107F-C451-46DB-88B2-DDCD96DAFB79}" type="slidenum">
              <a:rPr lang="en-US"/>
              <a:pPr eaLnBrk="1" hangingPunct="1"/>
              <a:t>2</a:t>
            </a:fld>
            <a:endParaRPr lang="en-US"/>
          </a:p>
        </p:txBody>
      </p:sp>
    </p:spTree>
    <p:extLst>
      <p:ext uri="{BB962C8B-B14F-4D97-AF65-F5344CB8AC3E}">
        <p14:creationId xmlns:p14="http://schemas.microsoft.com/office/powerpoint/2010/main" val="530658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above text and then add:  Quick cooling a handpiece will temperature shock the internal handpiece components.  This causes them to crack and will ruin them immediately.  An example I always share is that if you take a very hot glass dish or pan out of the oven and then put it in cold water in your sink, what will happen?  Of course we all know that the dish will crack.  It is this same “Quick Cooling’ effect that can damage your handpieces internal components.  So please remember to Never Quick cool your handpieces.</a:t>
            </a:r>
          </a:p>
          <a:p>
            <a:pPr>
              <a:spcBef>
                <a:spcPct val="0"/>
              </a:spcBef>
            </a:pPr>
            <a:endParaRPr 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D8363AB-C638-4712-A3C5-DD1D952B2974}" type="slidenum">
              <a:rPr lang="en-US"/>
              <a:pPr eaLnBrk="1" hangingPunct="1"/>
              <a:t>20</a:t>
            </a:fld>
            <a:endParaRPr lang="en-US"/>
          </a:p>
        </p:txBody>
      </p:sp>
    </p:spTree>
    <p:extLst>
      <p:ext uri="{BB962C8B-B14F-4D97-AF65-F5344CB8AC3E}">
        <p14:creationId xmlns:p14="http://schemas.microsoft.com/office/powerpoint/2010/main" val="695537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This Lesson will guide you through Proper Lubrication Techniques for all of your handpieces and attachments.  These include Lube-Free handpieces, Highspeed handpieces, Slowspeed handpieces and Electric Attachments</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E5309BC-A013-4C04-BDC8-EA8190145DD1}" type="slidenum">
              <a:rPr lang="en-US"/>
              <a:pPr eaLnBrk="1" hangingPunct="1"/>
              <a:t>21</a:t>
            </a:fld>
            <a:endParaRPr lang="en-US"/>
          </a:p>
        </p:txBody>
      </p:sp>
    </p:spTree>
    <p:extLst>
      <p:ext uri="{BB962C8B-B14F-4D97-AF65-F5344CB8AC3E}">
        <p14:creationId xmlns:p14="http://schemas.microsoft.com/office/powerpoint/2010/main" val="4078032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slide text.</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60EFBA2-8327-499F-ADEC-5B33FBF805E6}" type="slidenum">
              <a:rPr lang="en-US"/>
              <a:pPr eaLnBrk="1" hangingPunct="1"/>
              <a:t>22</a:t>
            </a:fld>
            <a:endParaRPr lang="en-US"/>
          </a:p>
        </p:txBody>
      </p:sp>
    </p:spTree>
    <p:extLst>
      <p:ext uri="{BB962C8B-B14F-4D97-AF65-F5344CB8AC3E}">
        <p14:creationId xmlns:p14="http://schemas.microsoft.com/office/powerpoint/2010/main" val="3753243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text on the slide.</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F5DEB67-38E0-4B5A-B543-B2B1EF8CB986}" type="slidenum">
              <a:rPr lang="en-US"/>
              <a:pPr eaLnBrk="1" hangingPunct="1"/>
              <a:t>23</a:t>
            </a:fld>
            <a:endParaRPr lang="en-US"/>
          </a:p>
        </p:txBody>
      </p:sp>
    </p:spTree>
    <p:extLst>
      <p:ext uri="{BB962C8B-B14F-4D97-AF65-F5344CB8AC3E}">
        <p14:creationId xmlns:p14="http://schemas.microsoft.com/office/powerpoint/2010/main" val="2469729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First, read the text from the slide, then add: This procedure is instrumental in cleaning all of the tooth, blood and tissue debris from the inside of the handpiece prior to the sterilization process.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38A3B29-DBFF-498D-AA15-EE4F259268A3}" type="slidenum">
              <a:rPr lang="en-US"/>
              <a:pPr eaLnBrk="1" hangingPunct="1"/>
              <a:t>24</a:t>
            </a:fld>
            <a:endParaRPr lang="en-US"/>
          </a:p>
        </p:txBody>
      </p:sp>
    </p:spTree>
    <p:extLst>
      <p:ext uri="{BB962C8B-B14F-4D97-AF65-F5344CB8AC3E}">
        <p14:creationId xmlns:p14="http://schemas.microsoft.com/office/powerpoint/2010/main" val="1637195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text from the slide and then add:  purging the handpiece with air following lubrication will remove all of the excess lubricant and cleaner from the handpiece.  As a result, when used by the doctor, the bonding procedure will not be compromised.</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7995112-E29D-43CC-8E46-AFD43C74155F}" type="slidenum">
              <a:rPr lang="en-US"/>
              <a:pPr eaLnBrk="1" hangingPunct="1"/>
              <a:t>25</a:t>
            </a:fld>
            <a:endParaRPr lang="en-US"/>
          </a:p>
        </p:txBody>
      </p:sp>
    </p:spTree>
    <p:extLst>
      <p:ext uri="{BB962C8B-B14F-4D97-AF65-F5344CB8AC3E}">
        <p14:creationId xmlns:p14="http://schemas.microsoft.com/office/powerpoint/2010/main" val="3160568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text and then add:  Because of their slow running speeds, Slowspeed handpieces do not require the same dedication to lubrication as your highspeed handpieces.  Pen oilers can provide sufficient lubricant, but they will not “Clean” debris from the handpiece.  It is also recommended that you spray a 1 second burst of highspeed Euro-Lube into the handpiece once per week.  This procedure is documented on the following slides.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5C596F3-23DE-4CA7-A627-657C34EC28BC}" type="slidenum">
              <a:rPr lang="en-US"/>
              <a:pPr eaLnBrk="1" hangingPunct="1"/>
              <a:t>26</a:t>
            </a:fld>
            <a:endParaRPr lang="en-US"/>
          </a:p>
        </p:txBody>
      </p:sp>
    </p:spTree>
    <p:extLst>
      <p:ext uri="{BB962C8B-B14F-4D97-AF65-F5344CB8AC3E}">
        <p14:creationId xmlns:p14="http://schemas.microsoft.com/office/powerpoint/2010/main" val="1205511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text from the slide.</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2C68DC-7110-4543-BEB4-C998DB9E136F}" type="slidenum">
              <a:rPr lang="en-US"/>
              <a:pPr eaLnBrk="1" hangingPunct="1"/>
              <a:t>27</a:t>
            </a:fld>
            <a:endParaRPr lang="en-US"/>
          </a:p>
        </p:txBody>
      </p:sp>
    </p:spTree>
    <p:extLst>
      <p:ext uri="{BB962C8B-B14F-4D97-AF65-F5344CB8AC3E}">
        <p14:creationId xmlns:p14="http://schemas.microsoft.com/office/powerpoint/2010/main" val="1720018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slide and then add:  This procedure is important in cleaning any and all of the dirt and debris build up that accumulates in your handpiece over time.  It is an important step in both infection control and also in adding months and even years to the life of your handpiece.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E27B707-A2BD-4FF8-90A5-6F893B3E9442}" type="slidenum">
              <a:rPr lang="en-US"/>
              <a:pPr eaLnBrk="1" hangingPunct="1"/>
              <a:t>28</a:t>
            </a:fld>
            <a:endParaRPr lang="en-US"/>
          </a:p>
        </p:txBody>
      </p:sp>
    </p:spTree>
    <p:extLst>
      <p:ext uri="{BB962C8B-B14F-4D97-AF65-F5344CB8AC3E}">
        <p14:creationId xmlns:p14="http://schemas.microsoft.com/office/powerpoint/2010/main" val="393147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text from the slide and then add:  The largest enemy of electric handpiece life is Heat.  By following these easy lubricating steps, Heat generation will be minimized both incrasing handpiece life and patient safety.</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4CC0764-84F4-47A8-A3F2-4B09C9B8592A}" type="slidenum">
              <a:rPr lang="en-US"/>
              <a:pPr eaLnBrk="1" hangingPunct="1"/>
              <a:t>29</a:t>
            </a:fld>
            <a:endParaRPr lang="en-US"/>
          </a:p>
        </p:txBody>
      </p:sp>
    </p:spTree>
    <p:extLst>
      <p:ext uri="{BB962C8B-B14F-4D97-AF65-F5344CB8AC3E}">
        <p14:creationId xmlns:p14="http://schemas.microsoft.com/office/powerpoint/2010/main" val="352522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Our first Lesson will focus on the importance of Proper In-Office Settings.  These settings include, Handpiece Inventory, Operatory Air Pressure, your sterilization equipment and lubrication.</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6225C38-E617-4E10-92B5-A8D8BA2B5907}" type="slidenum">
              <a:rPr lang="en-US"/>
              <a:pPr eaLnBrk="1" hangingPunct="1"/>
              <a:t>3</a:t>
            </a:fld>
            <a:endParaRPr lang="en-US"/>
          </a:p>
        </p:txBody>
      </p:sp>
    </p:spTree>
    <p:extLst>
      <p:ext uri="{BB962C8B-B14F-4D97-AF65-F5344CB8AC3E}">
        <p14:creationId xmlns:p14="http://schemas.microsoft.com/office/powerpoint/2010/main" val="3915264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Running the attachment upside down will keep any excess lubricant from leaking into the motor unit.  The electric motor itself cannot be lubricated as liquid will damage its internal components. </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84D5BF9-F6A6-4EBA-9219-4E7AA2EEB4FB}" type="slidenum">
              <a:rPr lang="en-US"/>
              <a:pPr eaLnBrk="1" hangingPunct="1"/>
              <a:t>30</a:t>
            </a:fld>
            <a:endParaRPr lang="en-US"/>
          </a:p>
        </p:txBody>
      </p:sp>
    </p:spTree>
    <p:extLst>
      <p:ext uri="{BB962C8B-B14F-4D97-AF65-F5344CB8AC3E}">
        <p14:creationId xmlns:p14="http://schemas.microsoft.com/office/powerpoint/2010/main" val="128709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Read the text from the slide and then add: Please contact you’re the Dentist’s Choice repair technician for help with any of the items covered in this presentation or for any other handpiece needs.</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BDDFC0-83CE-4A61-8E43-E9FB94B7003C}" type="slidenum">
              <a:rPr lang="en-US"/>
              <a:pPr eaLnBrk="1" hangingPunct="1"/>
              <a:t>31</a:t>
            </a:fld>
            <a:endParaRPr lang="en-US"/>
          </a:p>
        </p:txBody>
      </p:sp>
    </p:spTree>
    <p:extLst>
      <p:ext uri="{BB962C8B-B14F-4D97-AF65-F5344CB8AC3E}">
        <p14:creationId xmlns:p14="http://schemas.microsoft.com/office/powerpoint/2010/main" val="1130903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Thank you for taking the time to learn about proper handpiece maintenance and care techniques and thus greatly lengthening their useful life. Have a fantastic day and we look forward to becoming an important part of your support team.</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A0A57B4-2B0F-4BB2-9264-5BA7439BA34C}" type="slidenum">
              <a:rPr lang="en-US"/>
              <a:pPr eaLnBrk="1" hangingPunct="1"/>
              <a:t>32</a:t>
            </a:fld>
            <a:endParaRPr lang="en-US"/>
          </a:p>
        </p:txBody>
      </p:sp>
    </p:spTree>
    <p:extLst>
      <p:ext uri="{BB962C8B-B14F-4D97-AF65-F5344CB8AC3E}">
        <p14:creationId xmlns:p14="http://schemas.microsoft.com/office/powerpoint/2010/main" val="175703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Read slide info directly, try to time delay the info and ask the user to click their mouse to move to the next slide. Once </a:t>
            </a:r>
            <a:r>
              <a:rPr lang="en-US" dirty="0" err="1"/>
              <a:t>jkdkkdl</a:t>
            </a: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09789DF-DE71-40A8-A74D-485AFBB11D4E}" type="slidenum">
              <a:rPr lang="en-US"/>
              <a:pPr eaLnBrk="1" hangingPunct="1"/>
              <a:t>4</a:t>
            </a:fld>
            <a:endParaRPr lang="en-US"/>
          </a:p>
        </p:txBody>
      </p:sp>
    </p:spTree>
    <p:extLst>
      <p:ext uri="{BB962C8B-B14F-4D97-AF65-F5344CB8AC3E}">
        <p14:creationId xmlns:p14="http://schemas.microsoft.com/office/powerpoint/2010/main" val="401145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All operatories are equipped with an air pressure gauge.  This is the amount of air that is being provided to run the handpiece.  Although all models of handpieces vary slightly in the exact amount of air pressure needed to run, A good rule of thumb is to set this Air Pressure to 40 p.s.i.  You The Dentist’s Choice repair technician can further assist you with this adjustment if needed.</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6D91DA4-74C7-47CB-8EF2-D725B1D3947B}" type="slidenum">
              <a:rPr lang="en-US"/>
              <a:pPr eaLnBrk="1" hangingPunct="1"/>
              <a:t>5</a:t>
            </a:fld>
            <a:endParaRPr lang="en-US"/>
          </a:p>
        </p:txBody>
      </p:sp>
    </p:spTree>
    <p:extLst>
      <p:ext uri="{BB962C8B-B14F-4D97-AF65-F5344CB8AC3E}">
        <p14:creationId xmlns:p14="http://schemas.microsoft.com/office/powerpoint/2010/main" val="1279488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As you know, 121C will kill the various contaminants which may be present on a handpiece after use.  So you must have your sterilization equipment adjusted Above this temperature.  Unfortunately, your handpiece internal components will begin to breakdown under high temperatures of 135C.  Please be sure your sterilization equipment is set below this temperature.  A good safe setting for both infection control and handpiece safety is 132C.  Again, your the Dentist’s Choice repair technician can assist you with proper sterilization equipment settings.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245B9EB-B22F-48D5-B1A4-F39FECB2A3CA}" type="slidenum">
              <a:rPr lang="en-US"/>
              <a:pPr eaLnBrk="1" hangingPunct="1"/>
              <a:t>6</a:t>
            </a:fld>
            <a:endParaRPr lang="en-US"/>
          </a:p>
        </p:txBody>
      </p:sp>
    </p:spTree>
    <p:extLst>
      <p:ext uri="{BB962C8B-B14F-4D97-AF65-F5344CB8AC3E}">
        <p14:creationId xmlns:p14="http://schemas.microsoft.com/office/powerpoint/2010/main" val="169726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text on the slide and ask the user to click to the next slide in the presentation.</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005F212-44FC-410E-9F64-E560736ECD36}" type="slidenum">
              <a:rPr lang="en-US"/>
              <a:pPr eaLnBrk="1" hangingPunct="1"/>
              <a:t>7</a:t>
            </a:fld>
            <a:endParaRPr lang="en-US"/>
          </a:p>
        </p:txBody>
      </p:sp>
    </p:spTree>
    <p:extLst>
      <p:ext uri="{BB962C8B-B14F-4D97-AF65-F5344CB8AC3E}">
        <p14:creationId xmlns:p14="http://schemas.microsoft.com/office/powerpoint/2010/main" val="198595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There are 3 styles of lubricating devices.  The first, Spray lubrication, is the most popular in use today and has proven the test of time in both usefulness and cost savings.  The Second type available are Pen Oilers.  They are also very cost effective and easy to use.  The final lubrication device available is an Automatic lubrication machine.  They provide lubricant and then an air flush or purge phase but can be a bit costly.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8D6072A-A267-4971-84FD-BED1E31A7CAB}" type="slidenum">
              <a:rPr lang="en-US"/>
              <a:pPr eaLnBrk="1" hangingPunct="1"/>
              <a:t>8</a:t>
            </a:fld>
            <a:endParaRPr lang="en-US"/>
          </a:p>
        </p:txBody>
      </p:sp>
    </p:spTree>
    <p:extLst>
      <p:ext uri="{BB962C8B-B14F-4D97-AF65-F5344CB8AC3E}">
        <p14:creationId xmlns:p14="http://schemas.microsoft.com/office/powerpoint/2010/main" val="3585027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Simply read the text on the slide.</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AD7F913-7784-4C1D-B6C9-412BE965BD4F}" type="slidenum">
              <a:rPr lang="en-US"/>
              <a:pPr eaLnBrk="1" hangingPunct="1"/>
              <a:t>9</a:t>
            </a:fld>
            <a:endParaRPr lang="en-US"/>
          </a:p>
        </p:txBody>
      </p:sp>
    </p:spTree>
    <p:extLst>
      <p:ext uri="{BB962C8B-B14F-4D97-AF65-F5344CB8AC3E}">
        <p14:creationId xmlns:p14="http://schemas.microsoft.com/office/powerpoint/2010/main" val="170318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a:t>Click to edit Master title style</a:t>
            </a:r>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7" name="Date Placeholder 18"/>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10"/>
          <p:cNvSpPr>
            <a:spLocks noGrp="1"/>
          </p:cNvSpPr>
          <p:nvPr>
            <p:ph type="sldNum" sz="quarter" idx="12"/>
          </p:nvPr>
        </p:nvSpPr>
        <p:spPr/>
        <p:txBody>
          <a:bodyPr/>
          <a:lstStyle>
            <a:lvl1pPr>
              <a:defRPr/>
            </a:lvl1pPr>
            <a:extLst/>
          </a:lstStyle>
          <a:p>
            <a:pPr>
              <a:defRPr/>
            </a:pPr>
            <a:fld id="{3966B844-47DF-405C-BA9B-DF429EEF6D82}" type="slidenum">
              <a:rPr lang="en-US"/>
              <a:pPr>
                <a:defRPr/>
              </a:pPr>
              <a:t>‹#›</a:t>
            </a:fld>
            <a:endParaRPr lang="en-US"/>
          </a:p>
        </p:txBody>
      </p:sp>
    </p:spTree>
    <p:extLst>
      <p:ext uri="{BB962C8B-B14F-4D97-AF65-F5344CB8AC3E}">
        <p14:creationId xmlns:p14="http://schemas.microsoft.com/office/powerpoint/2010/main" val="160726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5EC73A14-0F72-4E75-AA35-D7AB98156898}" type="slidenum">
              <a:rPr lang="en-US"/>
              <a:pPr>
                <a:defRPr/>
              </a:pPr>
              <a:t>‹#›</a:t>
            </a:fld>
            <a:endParaRPr lang="en-US"/>
          </a:p>
        </p:txBody>
      </p:sp>
    </p:spTree>
    <p:extLst>
      <p:ext uri="{BB962C8B-B14F-4D97-AF65-F5344CB8AC3E}">
        <p14:creationId xmlns:p14="http://schemas.microsoft.com/office/powerpoint/2010/main" val="281998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9186690-46F0-40D9-A288-49D10E6405D2}" type="slidenum">
              <a:rPr lang="en-US"/>
              <a:pPr>
                <a:defRPr/>
              </a:pPr>
              <a:t>‹#›</a:t>
            </a:fld>
            <a:endParaRPr lang="en-US"/>
          </a:p>
        </p:txBody>
      </p:sp>
    </p:spTree>
    <p:extLst>
      <p:ext uri="{BB962C8B-B14F-4D97-AF65-F5344CB8AC3E}">
        <p14:creationId xmlns:p14="http://schemas.microsoft.com/office/powerpoint/2010/main" val="380497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11502041-2DA0-478A-9839-CF6BCB40D766}" type="slidenum">
              <a:rPr lang="en-US"/>
              <a:pPr>
                <a:defRPr/>
              </a:pPr>
              <a:t>‹#›</a:t>
            </a:fld>
            <a:endParaRPr lang="en-US"/>
          </a:p>
        </p:txBody>
      </p:sp>
    </p:spTree>
    <p:extLst>
      <p:ext uri="{BB962C8B-B14F-4D97-AF65-F5344CB8AC3E}">
        <p14:creationId xmlns:p14="http://schemas.microsoft.com/office/powerpoint/2010/main" val="248361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4F524824-25C8-4E53-AE5D-9A15F58A4C32}" type="slidenum">
              <a:rPr lang="en-US"/>
              <a:pPr>
                <a:defRPr/>
              </a:pPr>
              <a:t>‹#›</a:t>
            </a:fld>
            <a:endParaRPr lang="en-US"/>
          </a:p>
        </p:txBody>
      </p:sp>
    </p:spTree>
    <p:extLst>
      <p:ext uri="{BB962C8B-B14F-4D97-AF65-F5344CB8AC3E}">
        <p14:creationId xmlns:p14="http://schemas.microsoft.com/office/powerpoint/2010/main" val="76450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CA9B2388-A140-48A4-80EE-393C41075DFA}" type="slidenum">
              <a:rPr lang="en-US"/>
              <a:pPr>
                <a:defRPr/>
              </a:pPr>
              <a:t>‹#›</a:t>
            </a:fld>
            <a:endParaRPr lang="en-US"/>
          </a:p>
        </p:txBody>
      </p:sp>
    </p:spTree>
    <p:extLst>
      <p:ext uri="{BB962C8B-B14F-4D97-AF65-F5344CB8AC3E}">
        <p14:creationId xmlns:p14="http://schemas.microsoft.com/office/powerpoint/2010/main" val="179756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4"/>
          <p:cNvSpPr>
            <a:spLocks noGrp="1"/>
          </p:cNvSpPr>
          <p:nvPr>
            <p:ph type="dt" sz="half" idx="10"/>
          </p:nvPr>
        </p:nvSpPr>
        <p:spPr/>
        <p:txBody>
          <a:bodyPr/>
          <a:lstStyle>
            <a:lvl1pPr>
              <a:defRPr/>
            </a:lvl1pPr>
          </a:lstStyle>
          <a:p>
            <a:pPr>
              <a:defRPr/>
            </a:pPr>
            <a:endParaRPr lang="en-US"/>
          </a:p>
        </p:txBody>
      </p:sp>
      <p:sp>
        <p:nvSpPr>
          <p:cNvPr id="8" name="Footer Placeholder 17"/>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DA76577D-9FD4-4BD2-9A41-D134D61173A5}" type="slidenum">
              <a:rPr lang="en-US"/>
              <a:pPr>
                <a:defRPr/>
              </a:pPr>
              <a:t>‹#›</a:t>
            </a:fld>
            <a:endParaRPr lang="en-US"/>
          </a:p>
        </p:txBody>
      </p:sp>
    </p:spTree>
    <p:extLst>
      <p:ext uri="{BB962C8B-B14F-4D97-AF65-F5344CB8AC3E}">
        <p14:creationId xmlns:p14="http://schemas.microsoft.com/office/powerpoint/2010/main" val="135968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4"/>
          <p:cNvSpPr>
            <a:spLocks noGrp="1"/>
          </p:cNvSpPr>
          <p:nvPr>
            <p:ph type="dt" sz="half" idx="10"/>
          </p:nvPr>
        </p:nvSpPr>
        <p:spPr/>
        <p:txBody>
          <a:bodyPr/>
          <a:lstStyle>
            <a:lvl1pPr>
              <a:defRPr/>
            </a:lvl1pPr>
          </a:lstStyle>
          <a:p>
            <a:pPr>
              <a:defRPr/>
            </a:pPr>
            <a:endParaRPr lang="en-US"/>
          </a:p>
        </p:txBody>
      </p:sp>
      <p:sp>
        <p:nvSpPr>
          <p:cNvPr id="4" name="Footer Placeholder 1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C261B42-7191-4B45-8F39-A2232C35348A}" type="slidenum">
              <a:rPr lang="en-US"/>
              <a:pPr>
                <a:defRPr/>
              </a:pPr>
              <a:t>‹#›</a:t>
            </a:fld>
            <a:endParaRPr lang="en-US"/>
          </a:p>
        </p:txBody>
      </p:sp>
    </p:spTree>
    <p:extLst>
      <p:ext uri="{BB962C8B-B14F-4D97-AF65-F5344CB8AC3E}">
        <p14:creationId xmlns:p14="http://schemas.microsoft.com/office/powerpoint/2010/main" val="20434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Date Placeholder 1"/>
          <p:cNvSpPr>
            <a:spLocks noGrp="1"/>
          </p:cNvSpPr>
          <p:nvPr>
            <p:ph type="dt" sz="half" idx="10"/>
          </p:nvPr>
        </p:nvSpPr>
        <p:spPr/>
        <p:txBody>
          <a:bodyPr/>
          <a:lstStyle>
            <a:lvl1pPr>
              <a:defRPr/>
            </a:lvl1pPr>
            <a:extLst/>
          </a:lstStyle>
          <a:p>
            <a:pPr>
              <a:defRPr/>
            </a:pPr>
            <a:endParaRPr lang="en-US"/>
          </a:p>
        </p:txBody>
      </p:sp>
      <p:sp>
        <p:nvSpPr>
          <p:cNvPr id="4" name="Footer Placeholder 2"/>
          <p:cNvSpPr>
            <a:spLocks noGrp="1"/>
          </p:cNvSpPr>
          <p:nvPr>
            <p:ph type="ftr" sz="quarter" idx="11"/>
          </p:nvPr>
        </p:nvSpPr>
        <p:spPr/>
        <p:txBody>
          <a:bodyPr/>
          <a:lstStyle>
            <a:lvl1pPr>
              <a:defRPr/>
            </a:lvl1pPr>
            <a:extLst/>
          </a:lstStyle>
          <a:p>
            <a:pPr>
              <a:defRPr/>
            </a:pPr>
            <a:endParaRPr lang="en-US"/>
          </a:p>
        </p:txBody>
      </p:sp>
      <p:sp>
        <p:nvSpPr>
          <p:cNvPr id="5" name="Slide Number Placeholder 3"/>
          <p:cNvSpPr>
            <a:spLocks noGrp="1"/>
          </p:cNvSpPr>
          <p:nvPr>
            <p:ph type="sldNum" sz="quarter" idx="12"/>
          </p:nvPr>
        </p:nvSpPr>
        <p:spPr/>
        <p:txBody>
          <a:bodyPr/>
          <a:lstStyle>
            <a:lvl1pPr>
              <a:defRPr/>
            </a:lvl1pPr>
            <a:extLst/>
          </a:lstStyle>
          <a:p>
            <a:pPr>
              <a:defRPr/>
            </a:pPr>
            <a:fld id="{87B44D81-E3CC-4C9B-8889-9D6C7F2A34E3}" type="slidenum">
              <a:rPr lang="en-US"/>
              <a:pPr>
                <a:defRPr/>
              </a:pPr>
              <a:t>‹#›</a:t>
            </a:fld>
            <a:endParaRPr lang="en-US"/>
          </a:p>
        </p:txBody>
      </p:sp>
    </p:spTree>
    <p:extLst>
      <p:ext uri="{BB962C8B-B14F-4D97-AF65-F5344CB8AC3E}">
        <p14:creationId xmlns:p14="http://schemas.microsoft.com/office/powerpoint/2010/main" val="242172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32DD7B13-BF45-4C32-B266-7B15E0686EC8}" type="slidenum">
              <a:rPr lang="en-US"/>
              <a:pPr>
                <a:defRPr/>
              </a:pPr>
              <a:t>‹#›</a:t>
            </a:fld>
            <a:endParaRPr lang="en-US"/>
          </a:p>
        </p:txBody>
      </p:sp>
    </p:spTree>
    <p:extLst>
      <p:ext uri="{BB962C8B-B14F-4D97-AF65-F5344CB8AC3E}">
        <p14:creationId xmlns:p14="http://schemas.microsoft.com/office/powerpoint/2010/main" val="267090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a:t>Click icon to add picture</a:t>
            </a:r>
          </a:p>
        </p:txBody>
      </p:sp>
      <p:sp>
        <p:nvSpPr>
          <p:cNvPr id="7" name="Date Placeholder 4"/>
          <p:cNvSpPr>
            <a:spLocks noGrp="1"/>
          </p:cNvSpPr>
          <p:nvPr>
            <p:ph type="dt" sz="half" idx="10"/>
          </p:nvPr>
        </p:nvSpPr>
        <p:spPr/>
        <p:txBody>
          <a:bodyPr/>
          <a:lstStyle>
            <a:lvl1pPr>
              <a:defRPr/>
            </a:lvl1pPr>
            <a:extLst/>
          </a:lstStyle>
          <a:p>
            <a:pPr>
              <a:defRPr/>
            </a:pPr>
            <a:endParaRPr lang="en-US"/>
          </a:p>
        </p:txBody>
      </p:sp>
      <p:sp>
        <p:nvSpPr>
          <p:cNvPr id="8" name="Footer Placeholder 5"/>
          <p:cNvSpPr>
            <a:spLocks noGrp="1"/>
          </p:cNvSpPr>
          <p:nvPr>
            <p:ph type="ftr" sz="quarter" idx="11"/>
          </p:nvPr>
        </p:nvSpPr>
        <p:spPr/>
        <p:txBody>
          <a:bodyPr/>
          <a:lstStyle>
            <a:lvl1pPr>
              <a:defRPr/>
            </a:lvl1pPr>
            <a:extLst/>
          </a:lstStyle>
          <a:p>
            <a:pPr>
              <a:defRPr/>
            </a:pPr>
            <a:endParaRPr lang="en-US"/>
          </a:p>
        </p:txBody>
      </p:sp>
      <p:sp>
        <p:nvSpPr>
          <p:cNvPr id="9" name="Slide Number Placeholder 6"/>
          <p:cNvSpPr>
            <a:spLocks noGrp="1"/>
          </p:cNvSpPr>
          <p:nvPr>
            <p:ph type="sldNum" sz="quarter" idx="12"/>
          </p:nvPr>
        </p:nvSpPr>
        <p:spPr/>
        <p:txBody>
          <a:bodyPr/>
          <a:lstStyle>
            <a:lvl1pPr>
              <a:defRPr/>
            </a:lvl1pPr>
            <a:extLst/>
          </a:lstStyle>
          <a:p>
            <a:pPr>
              <a:defRPr/>
            </a:pPr>
            <a:fld id="{2A4EE3EE-707F-4559-8CB1-DEAC95AEA41D}" type="slidenum">
              <a:rPr lang="en-US"/>
              <a:pPr>
                <a:defRPr/>
              </a:pPr>
              <a:t>‹#›</a:t>
            </a:fld>
            <a:endParaRPr lang="en-US"/>
          </a:p>
        </p:txBody>
      </p:sp>
    </p:spTree>
    <p:extLst>
      <p:ext uri="{BB962C8B-B14F-4D97-AF65-F5344CB8AC3E}">
        <p14:creationId xmlns:p14="http://schemas.microsoft.com/office/powerpoint/2010/main" val="326111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p>
            <a:r>
              <a:rPr lang="en-US"/>
              <a:t>Click to edit Master title style</a:t>
            </a:r>
          </a:p>
        </p:txBody>
      </p:sp>
      <p:sp>
        <p:nvSpPr>
          <p:cNvPr id="1031" name="Text Placeholder 3"/>
          <p:cNvSpPr>
            <a:spLocks noGrp="1"/>
          </p:cNvSpPr>
          <p:nvPr>
            <p:ph type="body" idx="1"/>
          </p:nvPr>
        </p:nvSpPr>
        <p:spPr bwMode="auto">
          <a:xfrm>
            <a:off x="503238" y="530225"/>
            <a:ext cx="818356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endParaRPr lang="en-US"/>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a:defRPr/>
            </a:pPr>
            <a:endParaRPr lang="en-US"/>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F87B81BE-04CC-4A39-BA61-6E25AD0962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26" r:id="rId2"/>
    <p:sldLayoutId id="2147483834" r:id="rId3"/>
    <p:sldLayoutId id="2147483827" r:id="rId4"/>
    <p:sldLayoutId id="2147483828" r:id="rId5"/>
    <p:sldLayoutId id="2147483829" r:id="rId6"/>
    <p:sldLayoutId id="2147483835" r:id="rId7"/>
    <p:sldLayoutId id="2147483830" r:id="rId8"/>
    <p:sldLayoutId id="2147483836" r:id="rId9"/>
    <p:sldLayoutId id="2147483831" r:id="rId10"/>
    <p:sldLayoutId id="2147483832" r:id="rId11"/>
  </p:sldLayoutIdLst>
  <p:txStyles>
    <p:titleStyle>
      <a:lvl1pPr algn="l" rtl="0" eaLnBrk="1" fontAlgn="base" hangingPunct="1">
        <a:spcBef>
          <a:spcPct val="0"/>
        </a:spcBef>
        <a:spcAft>
          <a:spcPct val="0"/>
        </a:spcAft>
        <a:defRPr sz="3600" b="1" kern="1200">
          <a:solidFill>
            <a:srgbClr val="6594DA"/>
          </a:solidFill>
          <a:effectLst>
            <a:outerShdw blurRad="53975" dist="22860" dir="5400000" algn="tl" rotWithShape="0">
              <a:srgbClr val="000000">
                <a:alpha val="55000"/>
              </a:srgbClr>
            </a:outerShdw>
          </a:effectLst>
          <a:latin typeface="+mj-lt"/>
          <a:ea typeface="+mj-ea"/>
          <a:cs typeface="+mj-cs"/>
        </a:defRPr>
      </a:lvl1pPr>
      <a:lvl2pPr algn="l" rtl="0" eaLnBrk="1" fontAlgn="base" hangingPunct="1">
        <a:spcBef>
          <a:spcPct val="0"/>
        </a:spcBef>
        <a:spcAft>
          <a:spcPct val="0"/>
        </a:spcAft>
        <a:defRPr sz="3600" b="1">
          <a:solidFill>
            <a:srgbClr val="6594DA"/>
          </a:solidFill>
          <a:latin typeface="Verdana" pitchFamily="34" charset="0"/>
        </a:defRPr>
      </a:lvl2pPr>
      <a:lvl3pPr algn="l" rtl="0" eaLnBrk="1" fontAlgn="base" hangingPunct="1">
        <a:spcBef>
          <a:spcPct val="0"/>
        </a:spcBef>
        <a:spcAft>
          <a:spcPct val="0"/>
        </a:spcAft>
        <a:defRPr sz="3600" b="1">
          <a:solidFill>
            <a:srgbClr val="6594DA"/>
          </a:solidFill>
          <a:latin typeface="Verdana" pitchFamily="34" charset="0"/>
        </a:defRPr>
      </a:lvl3pPr>
      <a:lvl4pPr algn="l" rtl="0" eaLnBrk="1" fontAlgn="base" hangingPunct="1">
        <a:spcBef>
          <a:spcPct val="0"/>
        </a:spcBef>
        <a:spcAft>
          <a:spcPct val="0"/>
        </a:spcAft>
        <a:defRPr sz="3600" b="1">
          <a:solidFill>
            <a:srgbClr val="6594DA"/>
          </a:solidFill>
          <a:latin typeface="Verdana" pitchFamily="34" charset="0"/>
        </a:defRPr>
      </a:lvl4pPr>
      <a:lvl5pPr algn="l" rtl="0" eaLnBrk="1" fontAlgn="base" hangingPunct="1">
        <a:spcBef>
          <a:spcPct val="0"/>
        </a:spcBef>
        <a:spcAft>
          <a:spcPct val="0"/>
        </a:spcAft>
        <a:defRPr sz="3600" b="1">
          <a:solidFill>
            <a:srgbClr val="6594DA"/>
          </a:solidFill>
          <a:latin typeface="Verdana" pitchFamily="34" charset="0"/>
        </a:defRPr>
      </a:lvl5pPr>
      <a:lvl6pPr marL="457200" algn="l" rtl="0" eaLnBrk="1" fontAlgn="base" hangingPunct="1">
        <a:spcBef>
          <a:spcPct val="0"/>
        </a:spcBef>
        <a:spcAft>
          <a:spcPct val="0"/>
        </a:spcAft>
        <a:defRPr sz="3600" b="1">
          <a:solidFill>
            <a:srgbClr val="6594DA"/>
          </a:solidFill>
          <a:latin typeface="Verdana" pitchFamily="34" charset="0"/>
        </a:defRPr>
      </a:lvl6pPr>
      <a:lvl7pPr marL="914400" algn="l" rtl="0" eaLnBrk="1" fontAlgn="base" hangingPunct="1">
        <a:spcBef>
          <a:spcPct val="0"/>
        </a:spcBef>
        <a:spcAft>
          <a:spcPct val="0"/>
        </a:spcAft>
        <a:defRPr sz="3600" b="1">
          <a:solidFill>
            <a:srgbClr val="6594DA"/>
          </a:solidFill>
          <a:latin typeface="Verdana" pitchFamily="34" charset="0"/>
        </a:defRPr>
      </a:lvl7pPr>
      <a:lvl8pPr marL="1371600" algn="l" rtl="0" eaLnBrk="1" fontAlgn="base" hangingPunct="1">
        <a:spcBef>
          <a:spcPct val="0"/>
        </a:spcBef>
        <a:spcAft>
          <a:spcPct val="0"/>
        </a:spcAft>
        <a:defRPr sz="3600" b="1">
          <a:solidFill>
            <a:srgbClr val="6594DA"/>
          </a:solidFill>
          <a:latin typeface="Verdana" pitchFamily="34" charset="0"/>
        </a:defRPr>
      </a:lvl8pPr>
      <a:lvl9pPr marL="1828800" algn="l" rtl="0" eaLnBrk="1" fontAlgn="base" hangingPunct="1">
        <a:spcBef>
          <a:spcPct val="0"/>
        </a:spcBef>
        <a:spcAft>
          <a:spcPct val="0"/>
        </a:spcAft>
        <a:defRPr sz="3600" b="1">
          <a:solidFill>
            <a:srgbClr val="6594DA"/>
          </a:solidFill>
          <a:latin typeface="Verdana" pitchFamily="34" charset="0"/>
        </a:defRPr>
      </a:lvl9pPr>
      <a:extLst/>
    </p:titleStyle>
    <p:bodyStyle>
      <a:lvl1pPr marL="265113" indent="-265113" algn="l" rtl="0" eaLnBrk="1" fontAlgn="base" hangingPunct="1">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1" fontAlgn="base" hangingPunct="1">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1" fontAlgn="base" hangingPunct="1">
        <a:spcBef>
          <a:spcPts val="250"/>
        </a:spcBef>
        <a:spcAft>
          <a:spcPct val="0"/>
        </a:spcAft>
        <a:buClr>
          <a:srgbClr val="FF3D39"/>
        </a:buClr>
        <a:buSzPct val="100000"/>
        <a:buFont typeface="Wingdings 2" pitchFamily="18" charset="2"/>
        <a:buChar char=""/>
        <a:defRPr sz="2200" kern="1200">
          <a:solidFill>
            <a:schemeClr val="tx1"/>
          </a:solidFill>
          <a:latin typeface="+mn-lt"/>
          <a:ea typeface="+mn-ea"/>
          <a:cs typeface="+mn-cs"/>
        </a:defRPr>
      </a:lvl3pPr>
      <a:lvl4pPr marL="1023938" indent="-182563" algn="l" rtl="0" eaLnBrk="1" fontAlgn="base" hangingPunct="1">
        <a:spcBef>
          <a:spcPts val="225"/>
        </a:spcBef>
        <a:spcAft>
          <a:spcPct val="0"/>
        </a:spcAft>
        <a:buClr>
          <a:srgbClr val="FF3D39"/>
        </a:buClr>
        <a:buSzPct val="112000"/>
        <a:buFont typeface="Verdana" pitchFamily="34" charset="0"/>
        <a:buChar char="◦"/>
        <a:defRPr sz="1900" kern="1200">
          <a:solidFill>
            <a:schemeClr val="tx1"/>
          </a:solidFill>
          <a:latin typeface="+mn-lt"/>
          <a:ea typeface="+mn-ea"/>
          <a:cs typeface="+mn-cs"/>
        </a:defRPr>
      </a:lvl4pPr>
      <a:lvl5pPr marL="1279525" indent="-182563" algn="l" rtl="0" eaLnBrk="1" fontAlgn="base" hangingPunct="1">
        <a:spcBef>
          <a:spcPts val="250"/>
        </a:spcBef>
        <a:spcAft>
          <a:spcPct val="0"/>
        </a:spcAft>
        <a:buClr>
          <a:srgbClr val="BEFF4B"/>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13.wav"/><Relationship Id="rId5" Type="http://schemas.openxmlformats.org/officeDocument/2006/relationships/image" Target="../media/image8.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8.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6.wav"/><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image" Target="../media/image26.png"/><Relationship Id="rId5" Type="http://schemas.openxmlformats.org/officeDocument/2006/relationships/image" Target="../media/image27.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16.wav"/><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audio" Target="../media/audio20.wav"/><Relationship Id="rId5" Type="http://schemas.openxmlformats.org/officeDocument/2006/relationships/image" Target="../media/image26.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26.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22.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26.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5.wav"/><Relationship Id="rId6" Type="http://schemas.openxmlformats.org/officeDocument/2006/relationships/image" Target="../media/image26.png"/><Relationship Id="rId5" Type="http://schemas.openxmlformats.org/officeDocument/2006/relationships/image" Target="../media/image31.gif"/><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6.wav"/><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7.wav"/><Relationship Id="rId6" Type="http://schemas.openxmlformats.org/officeDocument/2006/relationships/image" Target="../media/image26.png"/><Relationship Id="rId5" Type="http://schemas.openxmlformats.org/officeDocument/2006/relationships/image" Target="../media/image33.gif"/><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8.wav"/><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5" Type="http://schemas.openxmlformats.org/officeDocument/2006/relationships/image" Target="../media/image7.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26.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1.wav"/><Relationship Id="rId5" Type="http://schemas.openxmlformats.org/officeDocument/2006/relationships/image" Target="../media/image2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audio" Target="../media/audio4.wav"/><Relationship Id="rId5" Type="http://schemas.openxmlformats.org/officeDocument/2006/relationships/image" Target="../media/image8.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audio" Target="../media/audio7.wav"/><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2133600"/>
            <a:ext cx="8153400" cy="1143000"/>
          </a:xfrm>
        </p:spPr>
        <p:txBody>
          <a:bodyPr/>
          <a:lstStyle/>
          <a:p>
            <a:pPr eaLnBrk="1" fontAlgn="auto" hangingPunct="1">
              <a:spcAft>
                <a:spcPts val="0"/>
              </a:spcAft>
              <a:defRPr/>
            </a:pPr>
            <a:r>
              <a:rPr lang="en-US" sz="3600" dirty="0"/>
              <a:t>Optimizing your handpiece life!</a:t>
            </a:r>
          </a:p>
        </p:txBody>
      </p:sp>
      <p:sp>
        <p:nvSpPr>
          <p:cNvPr id="3075" name="Rectangle 3"/>
          <p:cNvSpPr>
            <a:spLocks noGrp="1" noChangeArrowheads="1"/>
          </p:cNvSpPr>
          <p:nvPr>
            <p:ph type="subTitle" idx="1"/>
          </p:nvPr>
        </p:nvSpPr>
        <p:spPr>
          <a:xfrm>
            <a:off x="722313" y="3684588"/>
            <a:ext cx="7772400" cy="914400"/>
          </a:xfrm>
        </p:spPr>
        <p:txBody>
          <a:bodyPr>
            <a:normAutofit/>
          </a:bodyPr>
          <a:lstStyle/>
          <a:p>
            <a:pPr eaLnBrk="1" fontAlgn="auto" hangingPunct="1">
              <a:spcAft>
                <a:spcPts val="0"/>
              </a:spcAft>
              <a:buFont typeface="Wingdings 2"/>
              <a:buNone/>
              <a:defRPr/>
            </a:pPr>
            <a:r>
              <a:rPr lang="en-US"/>
              <a:t>By The Dentist’s Choice</a:t>
            </a:r>
          </a:p>
        </p:txBody>
      </p:sp>
      <p:pic>
        <p:nvPicPr>
          <p:cNvPr id="6148" name="Picture 4" descr="handpieces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114800"/>
            <a:ext cx="43434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DClogo2010.jpg"/>
          <p:cNvPicPr>
            <a:picLocks noChangeAspect="1"/>
          </p:cNvPicPr>
          <p:nvPr/>
        </p:nvPicPr>
        <p:blipFill>
          <a:blip r:embed="rId5" cstate="print"/>
          <a:stretch>
            <a:fillRect/>
          </a:stretch>
        </p:blipFill>
        <p:spPr>
          <a:xfrm>
            <a:off x="7114404" y="609601"/>
            <a:ext cx="1304215"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Slide1.wav">
            <a:hlinkClick r:id="" action="ppaction://media"/>
          </p:cNvPr>
          <p:cNvPicPr>
            <a:picLocks noRot="1" noChangeAspect="1"/>
          </p:cNvPicPr>
          <p:nvPr>
            <a:wavAudioFile r:embed="rId1" name="Slide1.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83563" cy="1050925"/>
          </a:xfrm>
        </p:spPr>
        <p:txBody>
          <a:bodyPr/>
          <a:lstStyle/>
          <a:p>
            <a:pPr eaLnBrk="1" fontAlgn="auto" hangingPunct="1">
              <a:spcAft>
                <a:spcPts val="0"/>
              </a:spcAft>
              <a:defRPr/>
            </a:pPr>
            <a:r>
              <a:rPr lang="en-US" sz="3400" dirty="0">
                <a:solidFill>
                  <a:schemeClr val="accent1">
                    <a:tint val="88000"/>
                    <a:satMod val="150000"/>
                  </a:schemeClr>
                </a:solidFill>
              </a:rPr>
              <a:t>Spray Lubricants &amp; Nozzles</a:t>
            </a:r>
          </a:p>
        </p:txBody>
      </p:sp>
      <p:sp>
        <p:nvSpPr>
          <p:cNvPr id="15363" name="Content Placeholder 2"/>
          <p:cNvSpPr>
            <a:spLocks noGrp="1"/>
          </p:cNvSpPr>
          <p:nvPr>
            <p:ph idx="1"/>
          </p:nvPr>
        </p:nvSpPr>
        <p:spPr>
          <a:xfrm>
            <a:off x="457200" y="1828800"/>
            <a:ext cx="8183563" cy="3959225"/>
          </a:xfrm>
        </p:spPr>
        <p:txBody>
          <a:bodyPr/>
          <a:lstStyle/>
          <a:p>
            <a:pPr eaLnBrk="1" hangingPunct="1">
              <a:buFont typeface="Courier New" pitchFamily="49" charset="0"/>
              <a:buChar char="o"/>
            </a:pPr>
            <a:r>
              <a:rPr lang="en-US" sz="2400"/>
              <a:t>Euro-Lube Handpiece Lubricant</a:t>
            </a:r>
          </a:p>
          <a:p>
            <a:pPr lvl="1" eaLnBrk="1" hangingPunct="1">
              <a:buFont typeface="Courier New" pitchFamily="49" charset="0"/>
              <a:buChar char="o"/>
            </a:pPr>
            <a:r>
              <a:rPr lang="en-US" sz="1800"/>
              <a:t>Ideal for your Highspeed Handpieces</a:t>
            </a:r>
            <a:endParaRPr lang="en-US" sz="1000"/>
          </a:p>
          <a:p>
            <a:pPr lvl="1" eaLnBrk="1" hangingPunct="1">
              <a:buFont typeface="Courier New" pitchFamily="49" charset="0"/>
              <a:buChar char="o"/>
            </a:pPr>
            <a:endParaRPr lang="en-US" sz="1000"/>
          </a:p>
          <a:p>
            <a:pPr eaLnBrk="1" hangingPunct="1">
              <a:buFont typeface="Courier New" pitchFamily="49" charset="0"/>
              <a:buChar char="o"/>
            </a:pPr>
            <a:r>
              <a:rPr lang="en-US" sz="2400"/>
              <a:t>Full-Synthetic Handpiece Lubricant &amp; Cleaner</a:t>
            </a:r>
          </a:p>
          <a:p>
            <a:pPr lvl="1" eaLnBrk="1" hangingPunct="1">
              <a:buFont typeface="Courier New" pitchFamily="49" charset="0"/>
              <a:buChar char="o"/>
            </a:pPr>
            <a:r>
              <a:rPr lang="en-US" sz="1800"/>
              <a:t>Great for your Electric Attachments</a:t>
            </a:r>
          </a:p>
          <a:p>
            <a:pPr lvl="2" eaLnBrk="1" hangingPunct="1">
              <a:buFont typeface="Courier New" pitchFamily="49" charset="0"/>
              <a:buChar char="o"/>
            </a:pPr>
            <a:r>
              <a:rPr lang="en-US" sz="1800"/>
              <a:t>Also ideal for your Slowspeed Attachments</a:t>
            </a:r>
            <a:endParaRPr lang="en-US" sz="1000"/>
          </a:p>
          <a:p>
            <a:pPr lvl="2" eaLnBrk="1" hangingPunct="1">
              <a:buFont typeface="Courier New" pitchFamily="49" charset="0"/>
              <a:buChar char="o"/>
            </a:pPr>
            <a:endParaRPr lang="en-US" sz="1000"/>
          </a:p>
          <a:p>
            <a:pPr eaLnBrk="1" hangingPunct="1">
              <a:buFont typeface="Courier New" pitchFamily="49" charset="0"/>
              <a:buChar char="o"/>
            </a:pPr>
            <a:r>
              <a:rPr lang="en-US" sz="2400"/>
              <a:t>Nozzles</a:t>
            </a:r>
          </a:p>
          <a:p>
            <a:pPr lvl="1" eaLnBrk="1" hangingPunct="1">
              <a:buFont typeface="Courier New" pitchFamily="49" charset="0"/>
              <a:buChar char="o"/>
            </a:pPr>
            <a:r>
              <a:rPr lang="en-US" sz="1800"/>
              <a:t>We carry a full line of Nozzles for every handpiece model</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5" name="Picture 4" descr="Synthetic.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2590800"/>
            <a:ext cx="60483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Eur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676400"/>
            <a:ext cx="477838"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nozzles.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724400"/>
            <a:ext cx="2590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10.wav">
            <a:hlinkClick r:id="" action="ppaction://media"/>
          </p:cNvPr>
          <p:cNvPicPr>
            <a:picLocks noRot="1" noChangeAspect="1"/>
          </p:cNvPicPr>
          <p:nvPr>
            <a:wavAudioFile r:embed="rId1" name="Slide10.wav"/>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344" fill="hold"/>
                                        <p:tgtEl>
                                          <p:spTgt spid="3"/>
                                        </p:tgtEl>
                                      </p:cBhvr>
                                    </p:cmd>
                                  </p:childTnLst>
                                </p:cTn>
                              </p:par>
                              <p:par>
                                <p:cTn id="7" presetID="53" presetClass="entr" presetSubtype="0" fill="hold" nodeType="withEffect">
                                  <p:stCondLst>
                                    <p:cond delay="3500"/>
                                  </p:stCondLst>
                                  <p:childTnLst>
                                    <p:set>
                                      <p:cBhvr>
                                        <p:cTn id="8" dur="1" fill="hold">
                                          <p:stCondLst>
                                            <p:cond delay="0"/>
                                          </p:stCondLst>
                                        </p:cTn>
                                        <p:tgtEl>
                                          <p:spTgt spid="15363">
                                            <p:txEl>
                                              <p:pRg st="0" end="0"/>
                                            </p:txEl>
                                          </p:spTgt>
                                        </p:tgtEl>
                                        <p:attrNameLst>
                                          <p:attrName>style.visibility</p:attrName>
                                        </p:attrNameLst>
                                      </p:cBhvr>
                                      <p:to>
                                        <p:strVal val="visible"/>
                                      </p:to>
                                    </p:set>
                                    <p:anim calcmode="lin" valueType="num">
                                      <p:cBhvr>
                                        <p:cTn id="9" dur="5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536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5363">
                                            <p:txEl>
                                              <p:pRg st="0" end="0"/>
                                            </p:txEl>
                                          </p:spTgt>
                                        </p:tgtEl>
                                      </p:cBhvr>
                                    </p:animEffect>
                                  </p:childTnLst>
                                </p:cTn>
                              </p:par>
                              <p:par>
                                <p:cTn id="12" presetID="53" presetClass="entr" presetSubtype="0" fill="hold" nodeType="withEffect">
                                  <p:stCondLst>
                                    <p:cond delay="3500"/>
                                  </p:stCondLst>
                                  <p:childTnLst>
                                    <p:set>
                                      <p:cBhvr>
                                        <p:cTn id="13" dur="1" fill="hold">
                                          <p:stCondLst>
                                            <p:cond delay="0"/>
                                          </p:stCondLst>
                                        </p:cTn>
                                        <p:tgtEl>
                                          <p:spTgt spid="15363">
                                            <p:txEl>
                                              <p:pRg st="1" end="1"/>
                                            </p:txEl>
                                          </p:spTgt>
                                        </p:tgtEl>
                                        <p:attrNameLst>
                                          <p:attrName>style.visibility</p:attrName>
                                        </p:attrNameLst>
                                      </p:cBhvr>
                                      <p:to>
                                        <p:strVal val="visible"/>
                                      </p:to>
                                    </p:set>
                                    <p:anim calcmode="lin" valueType="num">
                                      <p:cBhvr>
                                        <p:cTn id="14" dur="5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536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5363">
                                            <p:txEl>
                                              <p:pRg st="1" end="1"/>
                                            </p:txEl>
                                          </p:spTgt>
                                        </p:tgtEl>
                                      </p:cBhvr>
                                    </p:animEffect>
                                  </p:childTnLst>
                                </p:cTn>
                              </p:par>
                              <p:par>
                                <p:cTn id="17" presetID="53" presetClass="entr" presetSubtype="0" fill="hold" nodeType="withEffect">
                                  <p:stCondLst>
                                    <p:cond delay="3500"/>
                                  </p:stCondLst>
                                  <p:childTnLst>
                                    <p:set>
                                      <p:cBhvr>
                                        <p:cTn id="18" dur="1" fill="hold">
                                          <p:stCondLst>
                                            <p:cond delay="0"/>
                                          </p:stCondLst>
                                        </p:cTn>
                                        <p:tgtEl>
                                          <p:spTgt spid="15366"/>
                                        </p:tgtEl>
                                        <p:attrNameLst>
                                          <p:attrName>style.visibility</p:attrName>
                                        </p:attrNameLst>
                                      </p:cBhvr>
                                      <p:to>
                                        <p:strVal val="visible"/>
                                      </p:to>
                                    </p:set>
                                    <p:anim calcmode="lin" valueType="num">
                                      <p:cBhvr>
                                        <p:cTn id="19" dur="500" fill="hold"/>
                                        <p:tgtEl>
                                          <p:spTgt spid="15366"/>
                                        </p:tgtEl>
                                        <p:attrNameLst>
                                          <p:attrName>ppt_w</p:attrName>
                                        </p:attrNameLst>
                                      </p:cBhvr>
                                      <p:tavLst>
                                        <p:tav tm="0">
                                          <p:val>
                                            <p:fltVal val="0"/>
                                          </p:val>
                                        </p:tav>
                                        <p:tav tm="100000">
                                          <p:val>
                                            <p:strVal val="#ppt_w"/>
                                          </p:val>
                                        </p:tav>
                                      </p:tavLst>
                                    </p:anim>
                                    <p:anim calcmode="lin" valueType="num">
                                      <p:cBhvr>
                                        <p:cTn id="20" dur="500" fill="hold"/>
                                        <p:tgtEl>
                                          <p:spTgt spid="15366"/>
                                        </p:tgtEl>
                                        <p:attrNameLst>
                                          <p:attrName>ppt_h</p:attrName>
                                        </p:attrNameLst>
                                      </p:cBhvr>
                                      <p:tavLst>
                                        <p:tav tm="0">
                                          <p:val>
                                            <p:fltVal val="0"/>
                                          </p:val>
                                        </p:tav>
                                        <p:tav tm="100000">
                                          <p:val>
                                            <p:strVal val="#ppt_h"/>
                                          </p:val>
                                        </p:tav>
                                      </p:tavLst>
                                    </p:anim>
                                    <p:animEffect transition="in" filter="fade">
                                      <p:cBhvr>
                                        <p:cTn id="21" dur="500"/>
                                        <p:tgtEl>
                                          <p:spTgt spid="15366"/>
                                        </p:tgtEl>
                                      </p:cBhvr>
                                    </p:animEffect>
                                  </p:childTnLst>
                                </p:cTn>
                              </p:par>
                              <p:par>
                                <p:cTn id="22" presetID="53" presetClass="entr" presetSubtype="0" fill="hold" nodeType="withEffect">
                                  <p:stCondLst>
                                    <p:cond delay="22500"/>
                                  </p:stCondLst>
                                  <p:childTnLst>
                                    <p:set>
                                      <p:cBhvr>
                                        <p:cTn id="23" dur="1" fill="hold">
                                          <p:stCondLst>
                                            <p:cond delay="0"/>
                                          </p:stCondLst>
                                        </p:cTn>
                                        <p:tgtEl>
                                          <p:spTgt spid="15363">
                                            <p:txEl>
                                              <p:pRg st="3" end="3"/>
                                            </p:txEl>
                                          </p:spTgt>
                                        </p:tgtEl>
                                        <p:attrNameLst>
                                          <p:attrName>style.visibility</p:attrName>
                                        </p:attrNameLst>
                                      </p:cBhvr>
                                      <p:to>
                                        <p:strVal val="visible"/>
                                      </p:to>
                                    </p:set>
                                    <p:anim calcmode="lin" valueType="num">
                                      <p:cBhvr>
                                        <p:cTn id="24" dur="5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536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5363">
                                            <p:txEl>
                                              <p:pRg st="3" end="3"/>
                                            </p:txEl>
                                          </p:spTgt>
                                        </p:tgtEl>
                                      </p:cBhvr>
                                    </p:animEffect>
                                  </p:childTnLst>
                                </p:cTn>
                              </p:par>
                              <p:par>
                                <p:cTn id="27" presetID="53" presetClass="entr" presetSubtype="0" fill="hold" nodeType="withEffect">
                                  <p:stCondLst>
                                    <p:cond delay="22500"/>
                                  </p:stCondLst>
                                  <p:childTnLst>
                                    <p:set>
                                      <p:cBhvr>
                                        <p:cTn id="28" dur="1" fill="hold">
                                          <p:stCondLst>
                                            <p:cond delay="0"/>
                                          </p:stCondLst>
                                        </p:cTn>
                                        <p:tgtEl>
                                          <p:spTgt spid="15363">
                                            <p:txEl>
                                              <p:pRg st="4" end="4"/>
                                            </p:txEl>
                                          </p:spTgt>
                                        </p:tgtEl>
                                        <p:attrNameLst>
                                          <p:attrName>style.visibility</p:attrName>
                                        </p:attrNameLst>
                                      </p:cBhvr>
                                      <p:to>
                                        <p:strVal val="visible"/>
                                      </p:to>
                                    </p:set>
                                    <p:anim calcmode="lin" valueType="num">
                                      <p:cBhvr>
                                        <p:cTn id="29" dur="5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536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15363">
                                            <p:txEl>
                                              <p:pRg st="4" end="4"/>
                                            </p:txEl>
                                          </p:spTgt>
                                        </p:tgtEl>
                                      </p:cBhvr>
                                    </p:animEffect>
                                  </p:childTnLst>
                                </p:cTn>
                              </p:par>
                              <p:par>
                                <p:cTn id="32" presetID="53" presetClass="entr" presetSubtype="0" fill="hold" nodeType="withEffect">
                                  <p:stCondLst>
                                    <p:cond delay="22500"/>
                                  </p:stCondLst>
                                  <p:childTnLst>
                                    <p:set>
                                      <p:cBhvr>
                                        <p:cTn id="33" dur="1" fill="hold">
                                          <p:stCondLst>
                                            <p:cond delay="0"/>
                                          </p:stCondLst>
                                        </p:cTn>
                                        <p:tgtEl>
                                          <p:spTgt spid="15363">
                                            <p:txEl>
                                              <p:pRg st="5" end="5"/>
                                            </p:txEl>
                                          </p:spTgt>
                                        </p:tgtEl>
                                        <p:attrNameLst>
                                          <p:attrName>style.visibility</p:attrName>
                                        </p:attrNameLst>
                                      </p:cBhvr>
                                      <p:to>
                                        <p:strVal val="visible"/>
                                      </p:to>
                                    </p:set>
                                    <p:anim calcmode="lin" valueType="num">
                                      <p:cBhvr>
                                        <p:cTn id="34" dur="5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536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15363">
                                            <p:txEl>
                                              <p:pRg st="5" end="5"/>
                                            </p:txEl>
                                          </p:spTgt>
                                        </p:tgtEl>
                                      </p:cBhvr>
                                    </p:animEffect>
                                  </p:childTnLst>
                                </p:cTn>
                              </p:par>
                              <p:par>
                                <p:cTn id="37" presetID="53" presetClass="entr" presetSubtype="0" fill="hold" nodeType="withEffect">
                                  <p:stCondLst>
                                    <p:cond delay="22500"/>
                                  </p:stCondLst>
                                  <p:childTnLst>
                                    <p:set>
                                      <p:cBhvr>
                                        <p:cTn id="38" dur="1" fill="hold">
                                          <p:stCondLst>
                                            <p:cond delay="0"/>
                                          </p:stCondLst>
                                        </p:cTn>
                                        <p:tgtEl>
                                          <p:spTgt spid="15365"/>
                                        </p:tgtEl>
                                        <p:attrNameLst>
                                          <p:attrName>style.visibility</p:attrName>
                                        </p:attrNameLst>
                                      </p:cBhvr>
                                      <p:to>
                                        <p:strVal val="visible"/>
                                      </p:to>
                                    </p:set>
                                    <p:anim calcmode="lin" valueType="num">
                                      <p:cBhvr>
                                        <p:cTn id="39" dur="500" fill="hold"/>
                                        <p:tgtEl>
                                          <p:spTgt spid="15365"/>
                                        </p:tgtEl>
                                        <p:attrNameLst>
                                          <p:attrName>ppt_w</p:attrName>
                                        </p:attrNameLst>
                                      </p:cBhvr>
                                      <p:tavLst>
                                        <p:tav tm="0">
                                          <p:val>
                                            <p:fltVal val="0"/>
                                          </p:val>
                                        </p:tav>
                                        <p:tav tm="100000">
                                          <p:val>
                                            <p:strVal val="#ppt_w"/>
                                          </p:val>
                                        </p:tav>
                                      </p:tavLst>
                                    </p:anim>
                                    <p:anim calcmode="lin" valueType="num">
                                      <p:cBhvr>
                                        <p:cTn id="40" dur="500" fill="hold"/>
                                        <p:tgtEl>
                                          <p:spTgt spid="15365"/>
                                        </p:tgtEl>
                                        <p:attrNameLst>
                                          <p:attrName>ppt_h</p:attrName>
                                        </p:attrNameLst>
                                      </p:cBhvr>
                                      <p:tavLst>
                                        <p:tav tm="0">
                                          <p:val>
                                            <p:fltVal val="0"/>
                                          </p:val>
                                        </p:tav>
                                        <p:tav tm="100000">
                                          <p:val>
                                            <p:strVal val="#ppt_h"/>
                                          </p:val>
                                        </p:tav>
                                      </p:tavLst>
                                    </p:anim>
                                    <p:animEffect transition="in" filter="fade">
                                      <p:cBhvr>
                                        <p:cTn id="41" dur="500"/>
                                        <p:tgtEl>
                                          <p:spTgt spid="15365"/>
                                        </p:tgtEl>
                                      </p:cBhvr>
                                    </p:animEffect>
                                  </p:childTnLst>
                                </p:cTn>
                              </p:par>
                              <p:par>
                                <p:cTn id="42" presetID="53" presetClass="entr" presetSubtype="0" fill="hold" nodeType="withEffect">
                                  <p:stCondLst>
                                    <p:cond delay="39000"/>
                                  </p:stCondLst>
                                  <p:childTnLst>
                                    <p:set>
                                      <p:cBhvr>
                                        <p:cTn id="43" dur="1" fill="hold">
                                          <p:stCondLst>
                                            <p:cond delay="0"/>
                                          </p:stCondLst>
                                        </p:cTn>
                                        <p:tgtEl>
                                          <p:spTgt spid="15363">
                                            <p:txEl>
                                              <p:pRg st="7" end="7"/>
                                            </p:txEl>
                                          </p:spTgt>
                                        </p:tgtEl>
                                        <p:attrNameLst>
                                          <p:attrName>style.visibility</p:attrName>
                                        </p:attrNameLst>
                                      </p:cBhvr>
                                      <p:to>
                                        <p:strVal val="visible"/>
                                      </p:to>
                                    </p:set>
                                    <p:anim calcmode="lin" valueType="num">
                                      <p:cBhvr>
                                        <p:cTn id="44" dur="500" fill="hold"/>
                                        <p:tgtEl>
                                          <p:spTgt spid="15363">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15363">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15363">
                                            <p:txEl>
                                              <p:pRg st="7" end="7"/>
                                            </p:txEl>
                                          </p:spTgt>
                                        </p:tgtEl>
                                      </p:cBhvr>
                                    </p:animEffect>
                                  </p:childTnLst>
                                </p:cTn>
                              </p:par>
                              <p:par>
                                <p:cTn id="47" presetID="53" presetClass="entr" presetSubtype="0" fill="hold" nodeType="withEffect">
                                  <p:stCondLst>
                                    <p:cond delay="39000"/>
                                  </p:stCondLst>
                                  <p:childTnLst>
                                    <p:set>
                                      <p:cBhvr>
                                        <p:cTn id="48" dur="1" fill="hold">
                                          <p:stCondLst>
                                            <p:cond delay="0"/>
                                          </p:stCondLst>
                                        </p:cTn>
                                        <p:tgtEl>
                                          <p:spTgt spid="15363">
                                            <p:txEl>
                                              <p:pRg st="8" end="8"/>
                                            </p:txEl>
                                          </p:spTgt>
                                        </p:tgtEl>
                                        <p:attrNameLst>
                                          <p:attrName>style.visibility</p:attrName>
                                        </p:attrNameLst>
                                      </p:cBhvr>
                                      <p:to>
                                        <p:strVal val="visible"/>
                                      </p:to>
                                    </p:set>
                                    <p:anim calcmode="lin" valueType="num">
                                      <p:cBhvr>
                                        <p:cTn id="49" dur="500" fill="hold"/>
                                        <p:tgtEl>
                                          <p:spTgt spid="1536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536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15363">
                                            <p:txEl>
                                              <p:pRg st="8" end="8"/>
                                            </p:txEl>
                                          </p:spTgt>
                                        </p:tgtEl>
                                      </p:cBhvr>
                                    </p:animEffect>
                                  </p:childTnLst>
                                </p:cTn>
                              </p:par>
                              <p:par>
                                <p:cTn id="52" presetID="53" presetClass="entr" presetSubtype="0" fill="hold" nodeType="withEffect">
                                  <p:stCondLst>
                                    <p:cond delay="39000"/>
                                  </p:stCondLst>
                                  <p:childTnLst>
                                    <p:set>
                                      <p:cBhvr>
                                        <p:cTn id="53" dur="1" fill="hold">
                                          <p:stCondLst>
                                            <p:cond delay="0"/>
                                          </p:stCondLst>
                                        </p:cTn>
                                        <p:tgtEl>
                                          <p:spTgt spid="15367"/>
                                        </p:tgtEl>
                                        <p:attrNameLst>
                                          <p:attrName>style.visibility</p:attrName>
                                        </p:attrNameLst>
                                      </p:cBhvr>
                                      <p:to>
                                        <p:strVal val="visible"/>
                                      </p:to>
                                    </p:set>
                                    <p:anim calcmode="lin" valueType="num">
                                      <p:cBhvr>
                                        <p:cTn id="54" dur="500" fill="hold"/>
                                        <p:tgtEl>
                                          <p:spTgt spid="15367"/>
                                        </p:tgtEl>
                                        <p:attrNameLst>
                                          <p:attrName>ppt_w</p:attrName>
                                        </p:attrNameLst>
                                      </p:cBhvr>
                                      <p:tavLst>
                                        <p:tav tm="0">
                                          <p:val>
                                            <p:fltVal val="0"/>
                                          </p:val>
                                        </p:tav>
                                        <p:tav tm="100000">
                                          <p:val>
                                            <p:strVal val="#ppt_w"/>
                                          </p:val>
                                        </p:tav>
                                      </p:tavLst>
                                    </p:anim>
                                    <p:anim calcmode="lin" valueType="num">
                                      <p:cBhvr>
                                        <p:cTn id="55" dur="500" fill="hold"/>
                                        <p:tgtEl>
                                          <p:spTgt spid="15367"/>
                                        </p:tgtEl>
                                        <p:attrNameLst>
                                          <p:attrName>ppt_h</p:attrName>
                                        </p:attrNameLst>
                                      </p:cBhvr>
                                      <p:tavLst>
                                        <p:tav tm="0">
                                          <p:val>
                                            <p:fltVal val="0"/>
                                          </p:val>
                                        </p:tav>
                                        <p:tav tm="100000">
                                          <p:val>
                                            <p:strVal val="#ppt_h"/>
                                          </p:val>
                                        </p:tav>
                                      </p:tavLst>
                                    </p:anim>
                                    <p:animEffect transition="in" filter="fade">
                                      <p:cBhvr>
                                        <p:cTn id="56"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Pen Oilers</a:t>
            </a:r>
          </a:p>
        </p:txBody>
      </p:sp>
      <p:sp>
        <p:nvSpPr>
          <p:cNvPr id="16387" name="Content Placeholder 2"/>
          <p:cNvSpPr>
            <a:spLocks noGrp="1"/>
          </p:cNvSpPr>
          <p:nvPr>
            <p:ph idx="1"/>
          </p:nvPr>
        </p:nvSpPr>
        <p:spPr>
          <a:xfrm>
            <a:off x="457200" y="2209800"/>
            <a:ext cx="8183563" cy="3127375"/>
          </a:xfrm>
        </p:spPr>
        <p:txBody>
          <a:bodyPr/>
          <a:lstStyle/>
          <a:p>
            <a:pPr eaLnBrk="1" hangingPunct="1">
              <a:buFont typeface="Courier New" pitchFamily="49" charset="0"/>
              <a:buChar char="o"/>
            </a:pPr>
            <a:r>
              <a:rPr lang="en-US"/>
              <a:t>Typically, Pen Oilers are used exclusively on Slowspeed handpieces</a:t>
            </a:r>
          </a:p>
          <a:p>
            <a:pPr lvl="1" eaLnBrk="1" hangingPunct="1">
              <a:buFont typeface="Courier New" pitchFamily="49" charset="0"/>
              <a:buChar char="o"/>
            </a:pPr>
            <a:r>
              <a:rPr lang="en-US" sz="2000"/>
              <a:t>They are simple to use and you should always have a few in your office as a back-up to your highspeed lubrication systems</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9" name="Picture 5" descr="OilPens.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3886200"/>
            <a:ext cx="13716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11.wav">
            <a:hlinkClick r:id="" action="ppaction://media"/>
          </p:cNvPr>
          <p:cNvPicPr>
            <a:picLocks noRot="1" noChangeAspect="1"/>
          </p:cNvPicPr>
          <p:nvPr>
            <a:wavAudioFile r:embed="rId1" name="Slide11.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675" fill="hold"/>
                                        <p:tgtEl>
                                          <p:spTgt spid="3"/>
                                        </p:tgtEl>
                                      </p:cBhvr>
                                    </p:cmd>
                                  </p:childTnLst>
                                </p:cTn>
                              </p:par>
                              <p:par>
                                <p:cTn id="7" presetID="53" presetClass="entr" presetSubtype="0" fill="hold" grpId="0" nodeType="withEffect">
                                  <p:stCondLst>
                                    <p:cond delay="3000"/>
                                  </p:stCondLst>
                                  <p:childTnLst>
                                    <p:set>
                                      <p:cBhvr>
                                        <p:cTn id="8" dur="1" fill="hold">
                                          <p:stCondLst>
                                            <p:cond delay="0"/>
                                          </p:stCondLst>
                                        </p:cTn>
                                        <p:tgtEl>
                                          <p:spTgt spid="16387">
                                            <p:txEl>
                                              <p:pRg st="0" end="0"/>
                                            </p:txEl>
                                          </p:spTgt>
                                        </p:tgtEl>
                                        <p:attrNameLst>
                                          <p:attrName>style.visibility</p:attrName>
                                        </p:attrNameLst>
                                      </p:cBhvr>
                                      <p:to>
                                        <p:strVal val="visible"/>
                                      </p:to>
                                    </p:set>
                                    <p:anim calcmode="lin" valueType="num">
                                      <p:cBhvr>
                                        <p:cTn id="9" dur="500" fill="hold"/>
                                        <p:tgtEl>
                                          <p:spTgt spid="1638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6387">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6387">
                                            <p:txEl>
                                              <p:pRg st="0" end="0"/>
                                            </p:txEl>
                                          </p:spTgt>
                                        </p:tgtEl>
                                      </p:cBhvr>
                                    </p:animEffect>
                                  </p:childTnLst>
                                </p:cTn>
                              </p:par>
                              <p:par>
                                <p:cTn id="12" presetID="53" presetClass="entr" presetSubtype="0" fill="hold" grpId="0" nodeType="withEffect">
                                  <p:stCondLst>
                                    <p:cond delay="6000"/>
                                  </p:stCondLst>
                                  <p:childTnLst>
                                    <p:set>
                                      <p:cBhvr>
                                        <p:cTn id="13" dur="1" fill="hold">
                                          <p:stCondLst>
                                            <p:cond delay="0"/>
                                          </p:stCondLst>
                                        </p:cTn>
                                        <p:tgtEl>
                                          <p:spTgt spid="16387">
                                            <p:txEl>
                                              <p:pRg st="1" end="1"/>
                                            </p:txEl>
                                          </p:spTgt>
                                        </p:tgtEl>
                                        <p:attrNameLst>
                                          <p:attrName>style.visibility</p:attrName>
                                        </p:attrNameLst>
                                      </p:cBhvr>
                                      <p:to>
                                        <p:strVal val="visible"/>
                                      </p:to>
                                    </p:set>
                                    <p:anim calcmode="lin" valueType="num">
                                      <p:cBhvr>
                                        <p:cTn id="14" dur="500" fill="hold"/>
                                        <p:tgtEl>
                                          <p:spTgt spid="1638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638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6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3"/>
                </p:tgtEl>
              </p:cMediaNode>
            </p:audio>
          </p:childTnLst>
        </p:cTn>
      </p:par>
    </p:tnLst>
    <p:bldLst>
      <p:bldP spid="1638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83563" cy="1050925"/>
          </a:xfrm>
        </p:spPr>
        <p:txBody>
          <a:bodyPr>
            <a:normAutofit fontScale="90000"/>
          </a:bodyPr>
          <a:lstStyle/>
          <a:p>
            <a:pPr eaLnBrk="1" fontAlgn="auto" hangingPunct="1">
              <a:spcAft>
                <a:spcPts val="0"/>
              </a:spcAft>
              <a:defRPr/>
            </a:pPr>
            <a:r>
              <a:rPr lang="en-US" dirty="0">
                <a:solidFill>
                  <a:schemeClr val="accent1">
                    <a:tint val="88000"/>
                    <a:satMod val="150000"/>
                  </a:schemeClr>
                </a:solidFill>
              </a:rPr>
              <a:t>Automatic Lubrication</a:t>
            </a:r>
            <a:br>
              <a:rPr lang="en-US" dirty="0">
                <a:solidFill>
                  <a:schemeClr val="accent1">
                    <a:tint val="88000"/>
                    <a:satMod val="150000"/>
                  </a:schemeClr>
                </a:solidFill>
              </a:rPr>
            </a:br>
            <a:r>
              <a:rPr lang="en-US" dirty="0">
                <a:solidFill>
                  <a:schemeClr val="accent1">
                    <a:tint val="88000"/>
                    <a:satMod val="150000"/>
                  </a:schemeClr>
                </a:solidFill>
              </a:rPr>
              <a:t>Stations</a:t>
            </a:r>
          </a:p>
        </p:txBody>
      </p:sp>
      <p:sp>
        <p:nvSpPr>
          <p:cNvPr id="17411" name="Content Placeholder 2"/>
          <p:cNvSpPr>
            <a:spLocks noGrp="1"/>
          </p:cNvSpPr>
          <p:nvPr>
            <p:ph idx="1"/>
          </p:nvPr>
        </p:nvSpPr>
        <p:spPr>
          <a:xfrm>
            <a:off x="457200" y="1752600"/>
            <a:ext cx="8183563" cy="3048000"/>
          </a:xfrm>
        </p:spPr>
        <p:txBody>
          <a:bodyPr/>
          <a:lstStyle/>
          <a:p>
            <a:pPr eaLnBrk="1" hangingPunct="1">
              <a:buFont typeface="Courier New" pitchFamily="49" charset="0"/>
              <a:buChar char="o"/>
            </a:pPr>
            <a:r>
              <a:rPr lang="en-US" sz="2400"/>
              <a:t>Check lubricant reservoir</a:t>
            </a:r>
          </a:p>
          <a:p>
            <a:pPr lvl="1" eaLnBrk="1" hangingPunct="1">
              <a:buFont typeface="Courier New" pitchFamily="49" charset="0"/>
              <a:buChar char="o"/>
            </a:pPr>
            <a:r>
              <a:rPr lang="en-US" sz="1800"/>
              <a:t>If it’s low, please fill it to the top line in the tank</a:t>
            </a:r>
          </a:p>
          <a:p>
            <a:pPr eaLnBrk="1" hangingPunct="1">
              <a:buFont typeface="Courier New" pitchFamily="49" charset="0"/>
              <a:buChar char="o"/>
            </a:pPr>
            <a:r>
              <a:rPr lang="en-US" sz="2400"/>
              <a:t>Check that lubricant is flowing through the machine</a:t>
            </a:r>
          </a:p>
          <a:p>
            <a:pPr lvl="1" eaLnBrk="1" hangingPunct="1">
              <a:buFont typeface="Courier New" pitchFamily="49" charset="0"/>
              <a:buChar char="o"/>
            </a:pPr>
            <a:r>
              <a:rPr lang="en-US" sz="1800"/>
              <a:t>Do this by occasionally placing a piece of gauze in with the handpieces (If working properly, after the lubricant cycle, the gauze should be damp) </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Quattro.gif"/>
          <p:cNvPicPr>
            <a:picLocks noChangeAspect="1"/>
          </p:cNvPicPr>
          <p:nvPr/>
        </p:nvPicPr>
        <p:blipFill>
          <a:blip r:embed="rId5" cstate="print"/>
          <a:stretch>
            <a:fillRect/>
          </a:stretch>
        </p:blipFill>
        <p:spPr>
          <a:xfrm>
            <a:off x="2362200" y="4202190"/>
            <a:ext cx="1600200" cy="1589010"/>
          </a:xfrm>
          <a:prstGeom prst="rect">
            <a:avLst/>
          </a:prstGeom>
          <a:scene3d>
            <a:camera prst="orthographicFront">
              <a:rot lat="0" lon="10799999" rev="0"/>
            </a:camera>
            <a:lightRig rig="threePt" dir="t"/>
          </a:scene3d>
        </p:spPr>
      </p:pic>
      <p:pic>
        <p:nvPicPr>
          <p:cNvPr id="17414" name="Picture 5" descr="assistina.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495800"/>
            <a:ext cx="185896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12.wav">
            <a:hlinkClick r:id="" action="ppaction://media"/>
          </p:cNvPr>
          <p:cNvPicPr>
            <a:picLocks noRot="1" noChangeAspect="1"/>
          </p:cNvPicPr>
          <p:nvPr>
            <a:wavAudioFile r:embed="rId1" name="Slide12.wav"/>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048" fill="hold"/>
                                        <p:tgtEl>
                                          <p:spTgt spid="3"/>
                                        </p:tgtEl>
                                      </p:cBhvr>
                                    </p:cmd>
                                  </p:childTnLst>
                                </p:cTn>
                              </p:par>
                              <p:par>
                                <p:cTn id="7" presetID="53" presetClass="entr" presetSubtype="0" fill="hold" grpId="0" nodeType="withEffect">
                                  <p:stCondLst>
                                    <p:cond delay="9000"/>
                                  </p:stCondLst>
                                  <p:childTnLst>
                                    <p:set>
                                      <p:cBhvr>
                                        <p:cTn id="8" dur="1" fill="hold">
                                          <p:stCondLst>
                                            <p:cond delay="0"/>
                                          </p:stCondLst>
                                        </p:cTn>
                                        <p:tgtEl>
                                          <p:spTgt spid="17411">
                                            <p:txEl>
                                              <p:pRg st="0" end="0"/>
                                            </p:txEl>
                                          </p:spTgt>
                                        </p:tgtEl>
                                        <p:attrNameLst>
                                          <p:attrName>style.visibility</p:attrName>
                                        </p:attrNameLst>
                                      </p:cBhvr>
                                      <p:to>
                                        <p:strVal val="visible"/>
                                      </p:to>
                                    </p:set>
                                    <p:anim calcmode="lin" valueType="num">
                                      <p:cBhvr>
                                        <p:cTn id="9"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7411">
                                            <p:txEl>
                                              <p:pRg st="0" end="0"/>
                                            </p:txEl>
                                          </p:spTgt>
                                        </p:tgtEl>
                                      </p:cBhvr>
                                    </p:animEffect>
                                  </p:childTnLst>
                                </p:cTn>
                              </p:par>
                              <p:par>
                                <p:cTn id="12" presetID="53" presetClass="entr" presetSubtype="0" fill="hold" grpId="0" nodeType="withEffect">
                                  <p:stCondLst>
                                    <p:cond delay="9000"/>
                                  </p:stCondLst>
                                  <p:childTnLst>
                                    <p:set>
                                      <p:cBhvr>
                                        <p:cTn id="13" dur="1" fill="hold">
                                          <p:stCondLst>
                                            <p:cond delay="0"/>
                                          </p:stCondLst>
                                        </p:cTn>
                                        <p:tgtEl>
                                          <p:spTgt spid="17411">
                                            <p:txEl>
                                              <p:pRg st="1" end="1"/>
                                            </p:txEl>
                                          </p:spTgt>
                                        </p:tgtEl>
                                        <p:attrNameLst>
                                          <p:attrName>style.visibility</p:attrName>
                                        </p:attrNameLst>
                                      </p:cBhvr>
                                      <p:to>
                                        <p:strVal val="visible"/>
                                      </p:to>
                                    </p:set>
                                    <p:anim calcmode="lin" valueType="num">
                                      <p:cBhvr>
                                        <p:cTn id="14"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4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411">
                                            <p:txEl>
                                              <p:pRg st="1" end="1"/>
                                            </p:txEl>
                                          </p:spTgt>
                                        </p:tgtEl>
                                      </p:cBhvr>
                                    </p:animEffect>
                                  </p:childTnLst>
                                </p:cTn>
                              </p:par>
                              <p:par>
                                <p:cTn id="17" presetID="53" presetClass="entr" presetSubtype="0" fill="hold" grpId="0" nodeType="withEffect">
                                  <p:stCondLst>
                                    <p:cond delay="1700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p:cTn id="19"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7411">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7411">
                                            <p:txEl>
                                              <p:pRg st="2" end="2"/>
                                            </p:txEl>
                                          </p:spTgt>
                                        </p:tgtEl>
                                      </p:cBhvr>
                                    </p:animEffect>
                                  </p:childTnLst>
                                </p:cTn>
                              </p:par>
                              <p:par>
                                <p:cTn id="22" presetID="53" presetClass="entr" presetSubtype="0" fill="hold" grpId="0" nodeType="withEffect">
                                  <p:stCondLst>
                                    <p:cond delay="17000"/>
                                  </p:stCondLst>
                                  <p:childTnLst>
                                    <p:set>
                                      <p:cBhvr>
                                        <p:cTn id="23" dur="1" fill="hold">
                                          <p:stCondLst>
                                            <p:cond delay="0"/>
                                          </p:stCondLst>
                                        </p:cTn>
                                        <p:tgtEl>
                                          <p:spTgt spid="17411">
                                            <p:txEl>
                                              <p:pRg st="3" end="3"/>
                                            </p:txEl>
                                          </p:spTgt>
                                        </p:tgtEl>
                                        <p:attrNameLst>
                                          <p:attrName>style.visibility</p:attrName>
                                        </p:attrNameLst>
                                      </p:cBhvr>
                                      <p:to>
                                        <p:strVal val="visible"/>
                                      </p:to>
                                    </p:set>
                                    <p:anim calcmode="lin" valueType="num">
                                      <p:cBhvr>
                                        <p:cTn id="24"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7411">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74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22313" y="1820863"/>
            <a:ext cx="7772400" cy="1828800"/>
          </a:xfrm>
        </p:spPr>
        <p:txBody>
          <a:bodyPr/>
          <a:lstStyle/>
          <a:p>
            <a:pPr algn="l" eaLnBrk="1" fontAlgn="auto" hangingPunct="1">
              <a:spcAft>
                <a:spcPts val="0"/>
              </a:spcAft>
              <a:defRPr/>
            </a:pPr>
            <a:r>
              <a:rPr lang="en-US" dirty="0"/>
              <a:t>Lesson 2</a:t>
            </a:r>
          </a:p>
        </p:txBody>
      </p:sp>
      <p:sp>
        <p:nvSpPr>
          <p:cNvPr id="6" name="Subtitle 5"/>
          <p:cNvSpPr>
            <a:spLocks noGrp="1"/>
          </p:cNvSpPr>
          <p:nvPr>
            <p:ph type="subTitle" idx="1"/>
          </p:nvPr>
        </p:nvSpPr>
        <p:spPr>
          <a:xfrm>
            <a:off x="722313" y="3684588"/>
            <a:ext cx="7772400" cy="1268412"/>
          </a:xfrm>
        </p:spPr>
        <p:txBody>
          <a:bodyPr>
            <a:normAutofit/>
          </a:bodyPr>
          <a:lstStyle/>
          <a:p>
            <a:pPr algn="l" eaLnBrk="1" fontAlgn="auto" hangingPunct="1">
              <a:spcAft>
                <a:spcPts val="0"/>
              </a:spcAft>
              <a:buFont typeface="Courier New" pitchFamily="49" charset="0"/>
              <a:buChar char="o"/>
              <a:defRPr/>
            </a:pPr>
            <a:r>
              <a:rPr lang="en-US" sz="3200" dirty="0"/>
              <a:t>Sterilization Procedures</a:t>
            </a:r>
          </a:p>
          <a:p>
            <a:pPr lvl="1" algn="l" eaLnBrk="1" fontAlgn="auto" hangingPunct="1">
              <a:spcAft>
                <a:spcPts val="0"/>
              </a:spcAft>
              <a:buFont typeface="Courier New" pitchFamily="49" charset="0"/>
              <a:buChar char="o"/>
              <a:defRPr/>
            </a:pPr>
            <a:r>
              <a:rPr lang="en-US" sz="2000" dirty="0"/>
              <a:t>Autoclave</a:t>
            </a:r>
          </a:p>
          <a:p>
            <a:pPr lvl="1" algn="l" eaLnBrk="1" fontAlgn="auto" hangingPunct="1">
              <a:spcAft>
                <a:spcPts val="0"/>
              </a:spcAft>
              <a:buFont typeface="Courier New" pitchFamily="49" charset="0"/>
              <a:buChar char="o"/>
              <a:defRPr/>
            </a:pPr>
            <a:r>
              <a:rPr lang="en-US" sz="2000" dirty="0"/>
              <a:t>Stat</a:t>
            </a:r>
            <a:r>
              <a:rPr lang="en-US" sz="2000" i="1" dirty="0"/>
              <a:t>IM</a:t>
            </a:r>
          </a:p>
        </p:txBody>
      </p:sp>
      <p:pic>
        <p:nvPicPr>
          <p:cNvPr id="7" name="Picture 6" descr="TDClogo2010.jpg"/>
          <p:cNvPicPr>
            <a:picLocks noChangeAspect="1"/>
          </p:cNvPicPr>
          <p:nvPr/>
        </p:nvPicPr>
        <p:blipFill>
          <a:blip r:embed="rId4" cstate="print"/>
          <a:stretch>
            <a:fillRect/>
          </a:stretch>
        </p:blipFill>
        <p:spPr>
          <a:xfrm>
            <a:off x="6629400" y="609600"/>
            <a:ext cx="1789220" cy="2090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Slide13.wav">
            <a:hlinkClick r:id="" action="ppaction://media"/>
          </p:cNvPr>
          <p:cNvPicPr>
            <a:picLocks noRot="1" noChangeAspect="1"/>
          </p:cNvPicPr>
          <p:nvPr>
            <a:wavAudioFile r:embed="rId1" name="Slide13.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490" fill="hold"/>
                                        <p:tgtEl>
                                          <p:spTgt spid="2"/>
                                        </p:tgtEl>
                                      </p:cBhvr>
                                    </p:cmd>
                                  </p:childTnLst>
                                </p:cTn>
                              </p:par>
                              <p:par>
                                <p:cTn id="7" presetID="53" presetClass="entr" presetSubtype="0" fill="hold" grpId="0" nodeType="withEffect">
                                  <p:stCondLst>
                                    <p:cond delay="7250"/>
                                  </p:stCondLst>
                                  <p:childTnLst>
                                    <p:set>
                                      <p:cBhvr>
                                        <p:cTn id="8" dur="1" fill="hold">
                                          <p:stCondLst>
                                            <p:cond delay="0"/>
                                          </p:stCondLst>
                                        </p:cTn>
                                        <p:tgtEl>
                                          <p:spTgt spid="6">
                                            <p:txEl>
                                              <p:pRg st="1" end="1"/>
                                            </p:txEl>
                                          </p:spTgt>
                                        </p:tgtEl>
                                        <p:attrNameLst>
                                          <p:attrName>style.visibility</p:attrName>
                                        </p:attrNameLst>
                                      </p:cBhvr>
                                      <p:to>
                                        <p:strVal val="visible"/>
                                      </p:to>
                                    </p:set>
                                    <p:anim calcmode="lin" valueType="num">
                                      <p:cBhvr>
                                        <p:cTn id="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0"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1" dur="500"/>
                                        <p:tgtEl>
                                          <p:spTgt spid="6">
                                            <p:txEl>
                                              <p:pRg st="1" end="1"/>
                                            </p:txEl>
                                          </p:spTgt>
                                        </p:tgtEl>
                                      </p:cBhvr>
                                    </p:animEffect>
                                  </p:childTnLst>
                                </p:cTn>
                              </p:par>
                              <p:par>
                                <p:cTn id="12" presetID="53" presetClass="entr" presetSubtype="0" fill="hold" grpId="0" nodeType="withEffect">
                                  <p:stCondLst>
                                    <p:cond delay="1400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Sterilization - Autoclaves</a:t>
            </a:r>
          </a:p>
        </p:txBody>
      </p:sp>
      <p:sp>
        <p:nvSpPr>
          <p:cNvPr id="19459" name="Rectangle 3"/>
          <p:cNvSpPr>
            <a:spLocks noGrp="1" noChangeArrowheads="1"/>
          </p:cNvSpPr>
          <p:nvPr>
            <p:ph idx="1"/>
          </p:nvPr>
        </p:nvSpPr>
        <p:spPr>
          <a:xfrm>
            <a:off x="457200" y="1828800"/>
            <a:ext cx="8183563" cy="3578225"/>
          </a:xfrm>
        </p:spPr>
        <p:txBody>
          <a:bodyPr/>
          <a:lstStyle/>
          <a:p>
            <a:pPr eaLnBrk="1" hangingPunct="1">
              <a:buFont typeface="Courier New" pitchFamily="49" charset="0"/>
              <a:buChar char="o"/>
            </a:pPr>
            <a:r>
              <a:rPr lang="en-US"/>
              <a:t>Always use Autoclave Bags</a:t>
            </a:r>
          </a:p>
          <a:p>
            <a:pPr lvl="1" eaLnBrk="1" hangingPunct="1">
              <a:buFont typeface="Courier New" pitchFamily="49" charset="0"/>
              <a:buChar char="o"/>
            </a:pPr>
            <a:r>
              <a:rPr lang="en-US" sz="2000"/>
              <a:t>Using bags will protect the handpiece from external steam and prevent internal rust build-up</a:t>
            </a:r>
          </a:p>
          <a:p>
            <a:pPr eaLnBrk="1" hangingPunct="1">
              <a:buFont typeface="Courier New" pitchFamily="49" charset="0"/>
              <a:buChar char="o"/>
            </a:pPr>
            <a:r>
              <a:rPr lang="en-US"/>
              <a:t>Place bags paper-side up</a:t>
            </a:r>
          </a:p>
          <a:p>
            <a:pPr lvl="1" eaLnBrk="1" hangingPunct="1">
              <a:buFont typeface="Courier New" pitchFamily="49" charset="0"/>
              <a:buChar char="o"/>
            </a:pPr>
            <a:r>
              <a:rPr lang="en-US" sz="2000"/>
              <a:t>This will allow water vapor to escape the bag and will also prevent overheating</a:t>
            </a:r>
          </a:p>
          <a:p>
            <a:pPr eaLnBrk="1" hangingPunct="1">
              <a:buFont typeface="Wingdings" pitchFamily="2" charset="2"/>
              <a:buNone/>
            </a:pPr>
            <a:endParaRPr lang="en-US"/>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61" name="Picture 4" descr="Auto1.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343400"/>
            <a:ext cx="213677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Auto2.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4343400"/>
            <a:ext cx="17335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0" y="4579938"/>
            <a:ext cx="1981200" cy="830262"/>
          </a:xfrm>
          <a:prstGeom prst="rect">
            <a:avLst/>
          </a:prstGeom>
          <a:noFill/>
        </p:spPr>
        <p:txBody>
          <a:bodyPr>
            <a:spAutoFit/>
          </a:bodyPr>
          <a:lstStyle/>
          <a:p>
            <a:pPr>
              <a:defRPr/>
            </a:pPr>
            <a:r>
              <a:rPr lang="en-US" sz="1200" dirty="0">
                <a:latin typeface="+mn-lt"/>
              </a:rPr>
              <a:t>*Step 1: Place handpiece in Autoclave bag, then seal the open end</a:t>
            </a:r>
          </a:p>
        </p:txBody>
      </p:sp>
      <p:sp>
        <p:nvSpPr>
          <p:cNvPr id="8" name="TextBox 7"/>
          <p:cNvSpPr txBox="1"/>
          <p:nvPr/>
        </p:nvSpPr>
        <p:spPr>
          <a:xfrm>
            <a:off x="7010400" y="4572000"/>
            <a:ext cx="1676400" cy="830263"/>
          </a:xfrm>
          <a:prstGeom prst="rect">
            <a:avLst/>
          </a:prstGeom>
          <a:noFill/>
        </p:spPr>
        <p:txBody>
          <a:bodyPr>
            <a:spAutoFit/>
          </a:bodyPr>
          <a:lstStyle/>
          <a:p>
            <a:pPr>
              <a:defRPr/>
            </a:pPr>
            <a:r>
              <a:rPr lang="en-US" sz="1200" dirty="0">
                <a:latin typeface="+mn-lt"/>
              </a:rPr>
              <a:t>*Step 2: Place bags paper-side up onto the Autoclave tray</a:t>
            </a:r>
          </a:p>
        </p:txBody>
      </p:sp>
      <p:pic>
        <p:nvPicPr>
          <p:cNvPr id="2" name="Slide14.wav">
            <a:hlinkClick r:id="" action="ppaction://media"/>
          </p:cNvPr>
          <p:cNvPicPr>
            <a:picLocks noRot="1" noChangeAspect="1"/>
          </p:cNvPicPr>
          <p:nvPr>
            <a:wavAudioFile r:embed="rId1" name="Slide14.wav"/>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355" fill="hold"/>
                                        <p:tgtEl>
                                          <p:spTgt spid="2"/>
                                        </p:tgtEl>
                                      </p:cBhvr>
                                    </p:cmd>
                                  </p:childTnLst>
                                </p:cTn>
                              </p:par>
                              <p:par>
                                <p:cTn id="7" presetID="53" presetClass="entr" presetSubtype="0" fill="hold" grpId="0" nodeType="withEffect">
                                  <p:stCondLst>
                                    <p:cond delay="2000"/>
                                  </p:stCondLst>
                                  <p:childTnLst>
                                    <p:set>
                                      <p:cBhvr>
                                        <p:cTn id="8" dur="1" fill="hold">
                                          <p:stCondLst>
                                            <p:cond delay="0"/>
                                          </p:stCondLst>
                                        </p:cTn>
                                        <p:tgtEl>
                                          <p:spTgt spid="19459">
                                            <p:txEl>
                                              <p:pRg st="0" end="0"/>
                                            </p:txEl>
                                          </p:spTgt>
                                        </p:tgtEl>
                                        <p:attrNameLst>
                                          <p:attrName>style.visibility</p:attrName>
                                        </p:attrNameLst>
                                      </p:cBhvr>
                                      <p:to>
                                        <p:strVal val="visible"/>
                                      </p:to>
                                    </p:set>
                                    <p:anim calcmode="lin" valueType="num">
                                      <p:cBhvr>
                                        <p:cTn id="9"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9459">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9459">
                                            <p:txEl>
                                              <p:pRg st="0" end="0"/>
                                            </p:txEl>
                                          </p:spTgt>
                                        </p:tgtEl>
                                      </p:cBhvr>
                                    </p:animEffect>
                                  </p:childTnLst>
                                </p:cTn>
                              </p:par>
                              <p:par>
                                <p:cTn id="12" presetID="53" presetClass="entr" presetSubtype="0" fill="hold" grpId="0" nodeType="withEffect">
                                  <p:stCondLst>
                                    <p:cond delay="5000"/>
                                  </p:stCondLst>
                                  <p:childTnLst>
                                    <p:set>
                                      <p:cBhvr>
                                        <p:cTn id="13" dur="1" fill="hold">
                                          <p:stCondLst>
                                            <p:cond delay="0"/>
                                          </p:stCondLst>
                                        </p:cTn>
                                        <p:tgtEl>
                                          <p:spTgt spid="19459">
                                            <p:txEl>
                                              <p:pRg st="1" end="1"/>
                                            </p:txEl>
                                          </p:spTgt>
                                        </p:tgtEl>
                                        <p:attrNameLst>
                                          <p:attrName>style.visibility</p:attrName>
                                        </p:attrNameLst>
                                      </p:cBhvr>
                                      <p:to>
                                        <p:strVal val="visible"/>
                                      </p:to>
                                    </p:set>
                                    <p:anim calcmode="lin" valueType="num">
                                      <p:cBhvr>
                                        <p:cTn id="14"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945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9459">
                                            <p:txEl>
                                              <p:pRg st="1" end="1"/>
                                            </p:txEl>
                                          </p:spTgt>
                                        </p:tgtEl>
                                      </p:cBhvr>
                                    </p:animEffect>
                                  </p:childTnLst>
                                </p:cTn>
                              </p:par>
                              <p:par>
                                <p:cTn id="17" presetID="53" presetClass="entr" presetSubtype="0" fill="hold" grpId="0" nodeType="withEffect">
                                  <p:stCondLst>
                                    <p:cond delay="1000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p:cTn id="19"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945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9459">
                                            <p:txEl>
                                              <p:pRg st="2" end="2"/>
                                            </p:txEl>
                                          </p:spTgt>
                                        </p:tgtEl>
                                      </p:cBhvr>
                                    </p:animEffect>
                                  </p:childTnLst>
                                </p:cTn>
                              </p:par>
                              <p:par>
                                <p:cTn id="22" presetID="53" presetClass="entr" presetSubtype="0" fill="hold" grpId="0" nodeType="withEffect">
                                  <p:stCondLst>
                                    <p:cond delay="12000"/>
                                  </p:stCondLst>
                                  <p:childTnLst>
                                    <p:set>
                                      <p:cBhvr>
                                        <p:cTn id="23" dur="1" fill="hold">
                                          <p:stCondLst>
                                            <p:cond delay="0"/>
                                          </p:stCondLst>
                                        </p:cTn>
                                        <p:tgtEl>
                                          <p:spTgt spid="19459">
                                            <p:txEl>
                                              <p:pRg st="3" end="3"/>
                                            </p:txEl>
                                          </p:spTgt>
                                        </p:tgtEl>
                                        <p:attrNameLst>
                                          <p:attrName>style.visibility</p:attrName>
                                        </p:attrNameLst>
                                      </p:cBhvr>
                                      <p:to>
                                        <p:strVal val="visible"/>
                                      </p:to>
                                    </p:set>
                                    <p:anim calcmode="lin" valueType="num">
                                      <p:cBhvr>
                                        <p:cTn id="24"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9459">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9459">
                                            <p:txEl>
                                              <p:pRg st="3" end="3"/>
                                            </p:txEl>
                                          </p:spTgt>
                                        </p:tgtEl>
                                      </p:cBhvr>
                                    </p:animEffect>
                                  </p:childTnLst>
                                </p:cTn>
                              </p:par>
                              <p:par>
                                <p:cTn id="27" presetID="53" presetClass="entr" presetSubtype="0" fill="hold" nodeType="withEffect">
                                  <p:stCondLst>
                                    <p:cond delay="2000"/>
                                  </p:stCondLst>
                                  <p:childTnLst>
                                    <p:set>
                                      <p:cBhvr>
                                        <p:cTn id="28" dur="1" fill="hold">
                                          <p:stCondLst>
                                            <p:cond delay="0"/>
                                          </p:stCondLst>
                                        </p:cTn>
                                        <p:tgtEl>
                                          <p:spTgt spid="19461"/>
                                        </p:tgtEl>
                                        <p:attrNameLst>
                                          <p:attrName>style.visibility</p:attrName>
                                        </p:attrNameLst>
                                      </p:cBhvr>
                                      <p:to>
                                        <p:strVal val="visible"/>
                                      </p:to>
                                    </p:set>
                                    <p:anim calcmode="lin" valueType="num">
                                      <p:cBhvr>
                                        <p:cTn id="29" dur="500" fill="hold"/>
                                        <p:tgtEl>
                                          <p:spTgt spid="19461"/>
                                        </p:tgtEl>
                                        <p:attrNameLst>
                                          <p:attrName>ppt_w</p:attrName>
                                        </p:attrNameLst>
                                      </p:cBhvr>
                                      <p:tavLst>
                                        <p:tav tm="0">
                                          <p:val>
                                            <p:fltVal val="0"/>
                                          </p:val>
                                        </p:tav>
                                        <p:tav tm="100000">
                                          <p:val>
                                            <p:strVal val="#ppt_w"/>
                                          </p:val>
                                        </p:tav>
                                      </p:tavLst>
                                    </p:anim>
                                    <p:anim calcmode="lin" valueType="num">
                                      <p:cBhvr>
                                        <p:cTn id="30" dur="500" fill="hold"/>
                                        <p:tgtEl>
                                          <p:spTgt spid="19461"/>
                                        </p:tgtEl>
                                        <p:attrNameLst>
                                          <p:attrName>ppt_h</p:attrName>
                                        </p:attrNameLst>
                                      </p:cBhvr>
                                      <p:tavLst>
                                        <p:tav tm="0">
                                          <p:val>
                                            <p:fltVal val="0"/>
                                          </p:val>
                                        </p:tav>
                                        <p:tav tm="100000">
                                          <p:val>
                                            <p:strVal val="#ppt_h"/>
                                          </p:val>
                                        </p:tav>
                                      </p:tavLst>
                                    </p:anim>
                                    <p:animEffect transition="in" filter="fade">
                                      <p:cBhvr>
                                        <p:cTn id="31" dur="500"/>
                                        <p:tgtEl>
                                          <p:spTgt spid="19461"/>
                                        </p:tgtEl>
                                      </p:cBhvr>
                                    </p:animEffect>
                                  </p:childTnLst>
                                </p:cTn>
                              </p:par>
                              <p:par>
                                <p:cTn id="32" presetID="53" presetClass="entr" presetSubtype="0" fill="hold" grpId="0" nodeType="withEffect">
                                  <p:stCondLst>
                                    <p:cond delay="20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0" fill="hold" nodeType="withEffect">
                                  <p:stCondLst>
                                    <p:cond delay="10000"/>
                                  </p:stCondLst>
                                  <p:childTnLst>
                                    <p:set>
                                      <p:cBhvr>
                                        <p:cTn id="38" dur="1" fill="hold">
                                          <p:stCondLst>
                                            <p:cond delay="0"/>
                                          </p:stCondLst>
                                        </p:cTn>
                                        <p:tgtEl>
                                          <p:spTgt spid="19462"/>
                                        </p:tgtEl>
                                        <p:attrNameLst>
                                          <p:attrName>style.visibility</p:attrName>
                                        </p:attrNameLst>
                                      </p:cBhvr>
                                      <p:to>
                                        <p:strVal val="visible"/>
                                      </p:to>
                                    </p:set>
                                    <p:anim calcmode="lin" valueType="num">
                                      <p:cBhvr>
                                        <p:cTn id="39" dur="500" fill="hold"/>
                                        <p:tgtEl>
                                          <p:spTgt spid="19462"/>
                                        </p:tgtEl>
                                        <p:attrNameLst>
                                          <p:attrName>ppt_w</p:attrName>
                                        </p:attrNameLst>
                                      </p:cBhvr>
                                      <p:tavLst>
                                        <p:tav tm="0">
                                          <p:val>
                                            <p:fltVal val="0"/>
                                          </p:val>
                                        </p:tav>
                                        <p:tav tm="100000">
                                          <p:val>
                                            <p:strVal val="#ppt_w"/>
                                          </p:val>
                                        </p:tav>
                                      </p:tavLst>
                                    </p:anim>
                                    <p:anim calcmode="lin" valueType="num">
                                      <p:cBhvr>
                                        <p:cTn id="40" dur="500" fill="hold"/>
                                        <p:tgtEl>
                                          <p:spTgt spid="19462"/>
                                        </p:tgtEl>
                                        <p:attrNameLst>
                                          <p:attrName>ppt_h</p:attrName>
                                        </p:attrNameLst>
                                      </p:cBhvr>
                                      <p:tavLst>
                                        <p:tav tm="0">
                                          <p:val>
                                            <p:fltVal val="0"/>
                                          </p:val>
                                        </p:tav>
                                        <p:tav tm="100000">
                                          <p:val>
                                            <p:strVal val="#ppt_h"/>
                                          </p:val>
                                        </p:tav>
                                      </p:tavLst>
                                    </p:anim>
                                    <p:animEffect transition="in" filter="fade">
                                      <p:cBhvr>
                                        <p:cTn id="41" dur="500"/>
                                        <p:tgtEl>
                                          <p:spTgt spid="19462"/>
                                        </p:tgtEl>
                                      </p:cBhvr>
                                    </p:animEffect>
                                  </p:childTnLst>
                                </p:cTn>
                              </p:par>
                              <p:par>
                                <p:cTn id="42" presetID="53" presetClass="entr" presetSubtype="0" fill="hold" grpId="0" nodeType="withEffect">
                                  <p:stCondLst>
                                    <p:cond delay="1000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19459" grpId="0" uiExpand="1" build="p"/>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Sterilization - Autoclaves</a:t>
            </a:r>
          </a:p>
        </p:txBody>
      </p:sp>
      <p:sp>
        <p:nvSpPr>
          <p:cNvPr id="20483" name="Rectangle 3"/>
          <p:cNvSpPr>
            <a:spLocks noGrp="1" noChangeArrowheads="1"/>
          </p:cNvSpPr>
          <p:nvPr>
            <p:ph idx="1"/>
          </p:nvPr>
        </p:nvSpPr>
        <p:spPr>
          <a:xfrm>
            <a:off x="381000" y="1752600"/>
            <a:ext cx="8183563" cy="4187825"/>
          </a:xfrm>
        </p:spPr>
        <p:txBody>
          <a:bodyPr/>
          <a:lstStyle/>
          <a:p>
            <a:pPr eaLnBrk="1" hangingPunct="1">
              <a:buFont typeface="Courier New" pitchFamily="49" charset="0"/>
              <a:buChar char="o"/>
            </a:pPr>
            <a:r>
              <a:rPr lang="en-US"/>
              <a:t>Cooling</a:t>
            </a:r>
          </a:p>
          <a:p>
            <a:pPr lvl="1" eaLnBrk="1" hangingPunct="1">
              <a:buFont typeface="Courier New" pitchFamily="49" charset="0"/>
              <a:buChar char="o"/>
            </a:pPr>
            <a:r>
              <a:rPr lang="en-US"/>
              <a:t>Once the Autoclave cycle is complete, simply crack the door to the unit open approximately one inch</a:t>
            </a:r>
          </a:p>
          <a:p>
            <a:pPr eaLnBrk="1" hangingPunct="1">
              <a:buFont typeface="Courier New" pitchFamily="49" charset="0"/>
              <a:buChar char="o"/>
            </a:pPr>
            <a:r>
              <a:rPr lang="en-US"/>
              <a:t>Then allow the contents to cool down slowly over one-half hour</a:t>
            </a:r>
          </a:p>
          <a:p>
            <a:pPr eaLnBrk="1" hangingPunct="1">
              <a:buFont typeface="Courier New" pitchFamily="49" charset="0"/>
              <a:buChar char="o"/>
            </a:pPr>
            <a:r>
              <a:rPr lang="en-US"/>
              <a:t>You may then remove the handpieces safely</a:t>
            </a:r>
          </a:p>
          <a:p>
            <a:pPr eaLnBrk="1" hangingPunct="1"/>
            <a:endParaRPr lang="en-US"/>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Slide15.wav">
            <a:hlinkClick r:id="" action="ppaction://media"/>
          </p:cNvPr>
          <p:cNvPicPr>
            <a:picLocks noRot="1" noChangeAspect="1"/>
          </p:cNvPicPr>
          <p:nvPr>
            <a:wavAudioFile r:embed="rId1" name="Slide15.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762" fill="hold"/>
                                        <p:tgtEl>
                                          <p:spTgt spid="2"/>
                                        </p:tgtEl>
                                      </p:cBhvr>
                                    </p:cmd>
                                  </p:childTnLst>
                                </p:cTn>
                              </p:par>
                              <p:par>
                                <p:cTn id="7" presetID="53" presetClass="entr" presetSubtype="0" fill="hold" nodeType="withEffect">
                                  <p:stCondLst>
                                    <p:cond delay="4500"/>
                                  </p:stCondLst>
                                  <p:childTnLst>
                                    <p:set>
                                      <p:cBhvr>
                                        <p:cTn id="8" dur="1" fill="hold">
                                          <p:stCondLst>
                                            <p:cond delay="0"/>
                                          </p:stCondLst>
                                        </p:cTn>
                                        <p:tgtEl>
                                          <p:spTgt spid="20483">
                                            <p:txEl>
                                              <p:pRg st="1" end="1"/>
                                            </p:txEl>
                                          </p:spTgt>
                                        </p:tgtEl>
                                        <p:attrNameLst>
                                          <p:attrName>style.visibility</p:attrName>
                                        </p:attrNameLst>
                                      </p:cBhvr>
                                      <p:to>
                                        <p:strVal val="visible"/>
                                      </p:to>
                                    </p:set>
                                    <p:anim calcmode="lin" valueType="num">
                                      <p:cBhvr>
                                        <p:cTn id="9"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0"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1" dur="500"/>
                                        <p:tgtEl>
                                          <p:spTgt spid="20483">
                                            <p:txEl>
                                              <p:pRg st="1" end="1"/>
                                            </p:txEl>
                                          </p:spTgt>
                                        </p:tgtEl>
                                      </p:cBhvr>
                                    </p:animEffect>
                                  </p:childTnLst>
                                </p:cTn>
                              </p:par>
                              <p:par>
                                <p:cTn id="12" presetID="53" presetClass="entr" presetSubtype="0" fill="hold" grpId="0" nodeType="withEffect">
                                  <p:stCondLst>
                                    <p:cond delay="450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par>
                                <p:cTn id="17" presetID="53" presetClass="entr" presetSubtype="0" fill="hold" grpId="0" nodeType="withEffect">
                                  <p:stCondLst>
                                    <p:cond delay="1050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p:cTn id="19"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0483">
                                            <p:txEl>
                                              <p:pRg st="2" end="2"/>
                                            </p:txEl>
                                          </p:spTgt>
                                        </p:tgtEl>
                                      </p:cBhvr>
                                    </p:animEffect>
                                  </p:childTnLst>
                                </p:cTn>
                              </p:par>
                              <p:par>
                                <p:cTn id="22" presetID="53" presetClass="entr" presetSubtype="0" fill="hold" grpId="0" nodeType="withEffect">
                                  <p:stCondLst>
                                    <p:cond delay="14250"/>
                                  </p:stCondLst>
                                  <p:childTnLst>
                                    <p:set>
                                      <p:cBhvr>
                                        <p:cTn id="23" dur="1" fill="hold">
                                          <p:stCondLst>
                                            <p:cond delay="0"/>
                                          </p:stCondLst>
                                        </p:cTn>
                                        <p:tgtEl>
                                          <p:spTgt spid="20483">
                                            <p:txEl>
                                              <p:pRg st="3" end="3"/>
                                            </p:txEl>
                                          </p:spTgt>
                                        </p:tgtEl>
                                        <p:attrNameLst>
                                          <p:attrName>style.visibility</p:attrName>
                                        </p:attrNameLst>
                                      </p:cBhvr>
                                      <p:to>
                                        <p:strVal val="visible"/>
                                      </p:to>
                                    </p:set>
                                    <p:anim calcmode="lin" valueType="num">
                                      <p:cBhvr>
                                        <p:cTn id="24"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2048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685800"/>
            <a:ext cx="8183563" cy="1050925"/>
          </a:xfrm>
        </p:spPr>
        <p:txBody>
          <a:bodyPr/>
          <a:lstStyle/>
          <a:p>
            <a:pPr eaLnBrk="1" fontAlgn="auto" hangingPunct="1">
              <a:spcAft>
                <a:spcPts val="0"/>
              </a:spcAft>
              <a:defRPr/>
            </a:pPr>
            <a:r>
              <a:rPr lang="en-US" sz="3500" dirty="0">
                <a:solidFill>
                  <a:schemeClr val="accent1">
                    <a:tint val="88000"/>
                    <a:satMod val="150000"/>
                  </a:schemeClr>
                </a:solidFill>
              </a:rPr>
              <a:t>Important Cooling Warning</a:t>
            </a:r>
          </a:p>
        </p:txBody>
      </p:sp>
      <p:sp>
        <p:nvSpPr>
          <p:cNvPr id="21507" name="Rectangle 3"/>
          <p:cNvSpPr>
            <a:spLocks noGrp="1" noChangeArrowheads="1"/>
          </p:cNvSpPr>
          <p:nvPr>
            <p:ph idx="1"/>
          </p:nvPr>
        </p:nvSpPr>
        <p:spPr>
          <a:xfrm>
            <a:off x="533400" y="2057400"/>
            <a:ext cx="8183563" cy="3279775"/>
          </a:xfrm>
        </p:spPr>
        <p:txBody>
          <a:bodyPr/>
          <a:lstStyle/>
          <a:p>
            <a:pPr eaLnBrk="1" hangingPunct="1">
              <a:buFont typeface="Courier New" pitchFamily="49" charset="0"/>
              <a:buChar char="o"/>
            </a:pPr>
            <a:r>
              <a:rPr lang="en-US"/>
              <a:t>Always allow handpieces to cool down naturally</a:t>
            </a:r>
          </a:p>
          <a:p>
            <a:pPr eaLnBrk="1" hangingPunct="1">
              <a:buFont typeface="Courier New" pitchFamily="49" charset="0"/>
              <a:buChar char="o"/>
            </a:pPr>
            <a:r>
              <a:rPr lang="en-US"/>
              <a:t>Never submerge handpiece in liquid</a:t>
            </a:r>
          </a:p>
          <a:p>
            <a:pPr eaLnBrk="1" hangingPunct="1">
              <a:buFont typeface="Courier New" pitchFamily="49" charset="0"/>
              <a:buChar char="o"/>
            </a:pPr>
            <a:r>
              <a:rPr lang="en-US"/>
              <a:t>Do not place handpieces under running water </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9" name="Picture 2" descr="C:\Documents and Settings\david\Local Settings\Temporary Internet Files\Content.IE5\WQUYV3I9\MC90003037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191000"/>
            <a:ext cx="1752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red.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962400"/>
            <a:ext cx="1619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16.wav">
            <a:hlinkClick r:id="" action="ppaction://media"/>
          </p:cNvPr>
          <p:cNvPicPr>
            <a:picLocks noRot="1" noChangeAspect="1"/>
          </p:cNvPicPr>
          <p:nvPr>
            <a:wavAudioFile r:embed="rId1" name="Slide16.wav"/>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05" fill="hold"/>
                                        <p:tgtEl>
                                          <p:spTgt spid="2"/>
                                        </p:tgtEl>
                                      </p:cBhvr>
                                    </p:cmd>
                                  </p:childTnLst>
                                </p:cTn>
                              </p:par>
                              <p:par>
                                <p:cTn id="7" presetID="53" presetClass="entr" presetSubtype="0" fill="hold" grpId="0" nodeType="withEffect">
                                  <p:stCondLst>
                                    <p:cond delay="4000"/>
                                  </p:stCondLst>
                                  <p:childTnLst>
                                    <p:set>
                                      <p:cBhvr>
                                        <p:cTn id="8" dur="1" fill="hold">
                                          <p:stCondLst>
                                            <p:cond delay="0"/>
                                          </p:stCondLst>
                                        </p:cTn>
                                        <p:tgtEl>
                                          <p:spTgt spid="21507">
                                            <p:txEl>
                                              <p:pRg st="0" end="0"/>
                                            </p:txEl>
                                          </p:spTgt>
                                        </p:tgtEl>
                                        <p:attrNameLst>
                                          <p:attrName>style.visibility</p:attrName>
                                        </p:attrNameLst>
                                      </p:cBhvr>
                                      <p:to>
                                        <p:strVal val="visible"/>
                                      </p:to>
                                    </p:set>
                                    <p:anim calcmode="lin" valueType="num">
                                      <p:cBhvr>
                                        <p:cTn id="9"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21507">
                                            <p:txEl>
                                              <p:pRg st="0" end="0"/>
                                            </p:txEl>
                                          </p:spTgt>
                                        </p:tgtEl>
                                      </p:cBhvr>
                                    </p:animEffect>
                                  </p:childTnLst>
                                </p:cTn>
                              </p:par>
                              <p:par>
                                <p:cTn id="12" presetID="53" presetClass="entr" presetSubtype="0" fill="hold" grpId="0" nodeType="withEffect">
                                  <p:stCondLst>
                                    <p:cond delay="7000"/>
                                  </p:stCondLst>
                                  <p:childTnLst>
                                    <p:set>
                                      <p:cBhvr>
                                        <p:cTn id="13" dur="1" fill="hold">
                                          <p:stCondLst>
                                            <p:cond delay="0"/>
                                          </p:stCondLst>
                                        </p:cTn>
                                        <p:tgtEl>
                                          <p:spTgt spid="21507">
                                            <p:txEl>
                                              <p:pRg st="1" end="1"/>
                                            </p:txEl>
                                          </p:spTgt>
                                        </p:tgtEl>
                                        <p:attrNameLst>
                                          <p:attrName>style.visibility</p:attrName>
                                        </p:attrNameLst>
                                      </p:cBhvr>
                                      <p:to>
                                        <p:strVal val="visible"/>
                                      </p:to>
                                    </p:set>
                                    <p:anim calcmode="lin" valueType="num">
                                      <p:cBhvr>
                                        <p:cTn id="14"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50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507">
                                            <p:txEl>
                                              <p:pRg st="1" end="1"/>
                                            </p:txEl>
                                          </p:spTgt>
                                        </p:tgtEl>
                                      </p:cBhvr>
                                    </p:animEffect>
                                  </p:childTnLst>
                                </p:cTn>
                              </p:par>
                              <p:par>
                                <p:cTn id="17" presetID="53" presetClass="entr" presetSubtype="0" fill="hold" grpId="0" nodeType="withEffect">
                                  <p:stCondLst>
                                    <p:cond delay="900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p:cTn id="19"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150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2150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Sterilization - Stat</a:t>
            </a:r>
            <a:r>
              <a:rPr lang="en-US" i="1" dirty="0">
                <a:solidFill>
                  <a:schemeClr val="accent1">
                    <a:tint val="88000"/>
                    <a:satMod val="150000"/>
                  </a:schemeClr>
                </a:solidFill>
              </a:rPr>
              <a:t>IM</a:t>
            </a:r>
          </a:p>
        </p:txBody>
      </p:sp>
      <p:sp>
        <p:nvSpPr>
          <p:cNvPr id="22531" name="Rectangle 3"/>
          <p:cNvSpPr>
            <a:spLocks noGrp="1" noChangeArrowheads="1"/>
          </p:cNvSpPr>
          <p:nvPr>
            <p:ph idx="1"/>
          </p:nvPr>
        </p:nvSpPr>
        <p:spPr>
          <a:xfrm>
            <a:off x="457200" y="1828800"/>
            <a:ext cx="8183563" cy="3578225"/>
          </a:xfrm>
        </p:spPr>
        <p:txBody>
          <a:bodyPr/>
          <a:lstStyle/>
          <a:p>
            <a:pPr eaLnBrk="1" hangingPunct="1">
              <a:buFont typeface="Courier New" pitchFamily="49" charset="0"/>
              <a:buChar char="o"/>
            </a:pPr>
            <a:r>
              <a:rPr lang="en-US"/>
              <a:t>Always use Sterilization Bags</a:t>
            </a:r>
          </a:p>
          <a:p>
            <a:pPr lvl="1" eaLnBrk="1" hangingPunct="1">
              <a:buFont typeface="Courier New" pitchFamily="49" charset="0"/>
              <a:buChar char="o"/>
            </a:pPr>
            <a:r>
              <a:rPr lang="en-US" sz="2000"/>
              <a:t>Using bags will protect the handpiece from external steam and prevent internal rust build-up</a:t>
            </a:r>
          </a:p>
          <a:p>
            <a:pPr eaLnBrk="1" hangingPunct="1">
              <a:buFont typeface="Courier New" pitchFamily="49" charset="0"/>
              <a:buChar char="o"/>
            </a:pPr>
            <a:r>
              <a:rPr lang="en-US"/>
              <a:t>Place bags paper-side up</a:t>
            </a:r>
          </a:p>
          <a:p>
            <a:pPr lvl="1" eaLnBrk="1" hangingPunct="1">
              <a:buFont typeface="Courier New" pitchFamily="49" charset="0"/>
              <a:buChar char="o"/>
            </a:pPr>
            <a:r>
              <a:rPr lang="en-US" sz="2000"/>
              <a:t>This will allow water vapor to escape the bag and will also prevent overheating</a:t>
            </a:r>
          </a:p>
          <a:p>
            <a:pPr eaLnBrk="1" hangingPunct="1">
              <a:buFont typeface="Wingdings" pitchFamily="2" charset="2"/>
              <a:buNone/>
            </a:pPr>
            <a:endParaRPr lang="en-US"/>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3" name="Picture 4" descr="Auto1.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343400"/>
            <a:ext cx="213677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Auto2.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4343400"/>
            <a:ext cx="17335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0" y="4579938"/>
            <a:ext cx="1981200" cy="830262"/>
          </a:xfrm>
          <a:prstGeom prst="rect">
            <a:avLst/>
          </a:prstGeom>
          <a:noFill/>
        </p:spPr>
        <p:txBody>
          <a:bodyPr>
            <a:spAutoFit/>
          </a:bodyPr>
          <a:lstStyle/>
          <a:p>
            <a:pPr>
              <a:defRPr/>
            </a:pPr>
            <a:r>
              <a:rPr lang="en-US" sz="1200" dirty="0">
                <a:latin typeface="+mn-lt"/>
              </a:rPr>
              <a:t>*Step 1: Place handpiece in Sterilization bag, then seal the open end</a:t>
            </a:r>
          </a:p>
        </p:txBody>
      </p:sp>
      <p:sp>
        <p:nvSpPr>
          <p:cNvPr id="8" name="TextBox 7"/>
          <p:cNvSpPr txBox="1"/>
          <p:nvPr/>
        </p:nvSpPr>
        <p:spPr>
          <a:xfrm>
            <a:off x="7010400" y="4572000"/>
            <a:ext cx="1676400" cy="830263"/>
          </a:xfrm>
          <a:prstGeom prst="rect">
            <a:avLst/>
          </a:prstGeom>
          <a:noFill/>
        </p:spPr>
        <p:txBody>
          <a:bodyPr>
            <a:spAutoFit/>
          </a:bodyPr>
          <a:lstStyle/>
          <a:p>
            <a:pPr>
              <a:defRPr/>
            </a:pPr>
            <a:r>
              <a:rPr lang="en-US" sz="1200" dirty="0">
                <a:latin typeface="+mn-lt"/>
              </a:rPr>
              <a:t>*Step 2: Place bags paper-side up onto Stat</a:t>
            </a:r>
            <a:r>
              <a:rPr lang="en-US" sz="1200" i="1" dirty="0">
                <a:latin typeface="+mn-lt"/>
              </a:rPr>
              <a:t>IM</a:t>
            </a:r>
            <a:r>
              <a:rPr lang="en-US" sz="1200" dirty="0">
                <a:latin typeface="+mn-lt"/>
              </a:rPr>
              <a:t> cassette</a:t>
            </a:r>
          </a:p>
        </p:txBody>
      </p:sp>
      <p:pic>
        <p:nvPicPr>
          <p:cNvPr id="2" name="Slide17.wav">
            <a:hlinkClick r:id="" action="ppaction://media"/>
          </p:cNvPr>
          <p:cNvPicPr>
            <a:picLocks noRot="1" noChangeAspect="1"/>
          </p:cNvPicPr>
          <p:nvPr>
            <a:wavAudioFile r:embed="rId1" name="Slide17.wav"/>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104" fill="hold"/>
                                        <p:tgtEl>
                                          <p:spTgt spid="2"/>
                                        </p:tgtEl>
                                      </p:cBhvr>
                                    </p:cmd>
                                  </p:childTnLst>
                                </p:cTn>
                              </p:par>
                              <p:par>
                                <p:cTn id="7" presetID="53" presetClass="entr" presetSubtype="0" fill="hold" grpId="0" nodeType="withEffect">
                                  <p:stCondLst>
                                    <p:cond delay="3500"/>
                                  </p:stCondLst>
                                  <p:childTnLst>
                                    <p:set>
                                      <p:cBhvr>
                                        <p:cTn id="8" dur="1" fill="hold">
                                          <p:stCondLst>
                                            <p:cond delay="0"/>
                                          </p:stCondLst>
                                        </p:cTn>
                                        <p:tgtEl>
                                          <p:spTgt spid="22531">
                                            <p:txEl>
                                              <p:pRg st="0" end="0"/>
                                            </p:txEl>
                                          </p:spTgt>
                                        </p:tgtEl>
                                        <p:attrNameLst>
                                          <p:attrName>style.visibility</p:attrName>
                                        </p:attrNameLst>
                                      </p:cBhvr>
                                      <p:to>
                                        <p:strVal val="visible"/>
                                      </p:to>
                                    </p:set>
                                    <p:anim calcmode="lin" valueType="num">
                                      <p:cBhvr>
                                        <p:cTn id="9"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2531">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22531">
                                            <p:txEl>
                                              <p:pRg st="0" end="0"/>
                                            </p:txEl>
                                          </p:spTgt>
                                        </p:tgtEl>
                                      </p:cBhvr>
                                    </p:animEffect>
                                  </p:childTnLst>
                                </p:cTn>
                              </p:par>
                              <p:par>
                                <p:cTn id="12" presetID="53" presetClass="entr" presetSubtype="0" fill="hold" grpId="0" nodeType="withEffect">
                                  <p:stCondLst>
                                    <p:cond delay="3500"/>
                                  </p:stCondLst>
                                  <p:childTnLst>
                                    <p:set>
                                      <p:cBhvr>
                                        <p:cTn id="13" dur="1" fill="hold">
                                          <p:stCondLst>
                                            <p:cond delay="0"/>
                                          </p:stCondLst>
                                        </p:cTn>
                                        <p:tgtEl>
                                          <p:spTgt spid="22531">
                                            <p:txEl>
                                              <p:pRg st="1" end="1"/>
                                            </p:txEl>
                                          </p:spTgt>
                                        </p:tgtEl>
                                        <p:attrNameLst>
                                          <p:attrName>style.visibility</p:attrName>
                                        </p:attrNameLst>
                                      </p:cBhvr>
                                      <p:to>
                                        <p:strVal val="visible"/>
                                      </p:to>
                                    </p:set>
                                    <p:anim calcmode="lin" valueType="num">
                                      <p:cBhvr>
                                        <p:cTn id="14"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5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531">
                                            <p:txEl>
                                              <p:pRg st="1" end="1"/>
                                            </p:txEl>
                                          </p:spTgt>
                                        </p:tgtEl>
                                      </p:cBhvr>
                                    </p:animEffect>
                                  </p:childTnLst>
                                </p:cTn>
                              </p:par>
                              <p:par>
                                <p:cTn id="17" presetID="53" presetClass="entr" presetSubtype="0" fill="hold" grpId="0" nodeType="withEffect">
                                  <p:stCondLst>
                                    <p:cond delay="1200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p:cTn id="19"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2531">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2531">
                                            <p:txEl>
                                              <p:pRg st="2" end="2"/>
                                            </p:txEl>
                                          </p:spTgt>
                                        </p:tgtEl>
                                      </p:cBhvr>
                                    </p:animEffect>
                                  </p:childTnLst>
                                </p:cTn>
                              </p:par>
                              <p:par>
                                <p:cTn id="22" presetID="53" presetClass="entr" presetSubtype="0" fill="hold" grpId="0" nodeType="withEffect">
                                  <p:stCondLst>
                                    <p:cond delay="12000"/>
                                  </p:stCondLst>
                                  <p:childTnLst>
                                    <p:set>
                                      <p:cBhvr>
                                        <p:cTn id="23" dur="1" fill="hold">
                                          <p:stCondLst>
                                            <p:cond delay="0"/>
                                          </p:stCondLst>
                                        </p:cTn>
                                        <p:tgtEl>
                                          <p:spTgt spid="22531">
                                            <p:txEl>
                                              <p:pRg st="3" end="3"/>
                                            </p:txEl>
                                          </p:spTgt>
                                        </p:tgtEl>
                                        <p:attrNameLst>
                                          <p:attrName>style.visibility</p:attrName>
                                        </p:attrNameLst>
                                      </p:cBhvr>
                                      <p:to>
                                        <p:strVal val="visible"/>
                                      </p:to>
                                    </p:set>
                                    <p:anim calcmode="lin" valueType="num">
                                      <p:cBhvr>
                                        <p:cTn id="24"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22531">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22531">
                                            <p:txEl>
                                              <p:pRg st="3" end="3"/>
                                            </p:txEl>
                                          </p:spTgt>
                                        </p:tgtEl>
                                      </p:cBhvr>
                                    </p:animEffect>
                                  </p:childTnLst>
                                </p:cTn>
                              </p:par>
                              <p:par>
                                <p:cTn id="27" presetID="53" presetClass="entr" presetSubtype="0" fill="hold" nodeType="withEffect">
                                  <p:stCondLst>
                                    <p:cond delay="3500"/>
                                  </p:stCondLst>
                                  <p:childTnLst>
                                    <p:set>
                                      <p:cBhvr>
                                        <p:cTn id="28" dur="1" fill="hold">
                                          <p:stCondLst>
                                            <p:cond delay="0"/>
                                          </p:stCondLst>
                                        </p:cTn>
                                        <p:tgtEl>
                                          <p:spTgt spid="22533"/>
                                        </p:tgtEl>
                                        <p:attrNameLst>
                                          <p:attrName>style.visibility</p:attrName>
                                        </p:attrNameLst>
                                      </p:cBhvr>
                                      <p:to>
                                        <p:strVal val="visible"/>
                                      </p:to>
                                    </p:set>
                                    <p:anim calcmode="lin" valueType="num">
                                      <p:cBhvr>
                                        <p:cTn id="29" dur="500" fill="hold"/>
                                        <p:tgtEl>
                                          <p:spTgt spid="22533"/>
                                        </p:tgtEl>
                                        <p:attrNameLst>
                                          <p:attrName>ppt_w</p:attrName>
                                        </p:attrNameLst>
                                      </p:cBhvr>
                                      <p:tavLst>
                                        <p:tav tm="0">
                                          <p:val>
                                            <p:fltVal val="0"/>
                                          </p:val>
                                        </p:tav>
                                        <p:tav tm="100000">
                                          <p:val>
                                            <p:strVal val="#ppt_w"/>
                                          </p:val>
                                        </p:tav>
                                      </p:tavLst>
                                    </p:anim>
                                    <p:anim calcmode="lin" valueType="num">
                                      <p:cBhvr>
                                        <p:cTn id="30" dur="500" fill="hold"/>
                                        <p:tgtEl>
                                          <p:spTgt spid="22533"/>
                                        </p:tgtEl>
                                        <p:attrNameLst>
                                          <p:attrName>ppt_h</p:attrName>
                                        </p:attrNameLst>
                                      </p:cBhvr>
                                      <p:tavLst>
                                        <p:tav tm="0">
                                          <p:val>
                                            <p:fltVal val="0"/>
                                          </p:val>
                                        </p:tav>
                                        <p:tav tm="100000">
                                          <p:val>
                                            <p:strVal val="#ppt_h"/>
                                          </p:val>
                                        </p:tav>
                                      </p:tavLst>
                                    </p:anim>
                                    <p:animEffect transition="in" filter="fade">
                                      <p:cBhvr>
                                        <p:cTn id="31" dur="500"/>
                                        <p:tgtEl>
                                          <p:spTgt spid="22533"/>
                                        </p:tgtEl>
                                      </p:cBhvr>
                                    </p:animEffect>
                                  </p:childTnLst>
                                </p:cTn>
                              </p:par>
                              <p:par>
                                <p:cTn id="32" presetID="53" presetClass="entr" presetSubtype="0" fill="hold" grpId="0" nodeType="withEffect">
                                  <p:stCondLst>
                                    <p:cond delay="3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0" fill="hold" nodeType="withEffect">
                                  <p:stCondLst>
                                    <p:cond delay="12000"/>
                                  </p:stCondLst>
                                  <p:childTnLst>
                                    <p:set>
                                      <p:cBhvr>
                                        <p:cTn id="38" dur="1" fill="hold">
                                          <p:stCondLst>
                                            <p:cond delay="0"/>
                                          </p:stCondLst>
                                        </p:cTn>
                                        <p:tgtEl>
                                          <p:spTgt spid="22534"/>
                                        </p:tgtEl>
                                        <p:attrNameLst>
                                          <p:attrName>style.visibility</p:attrName>
                                        </p:attrNameLst>
                                      </p:cBhvr>
                                      <p:to>
                                        <p:strVal val="visible"/>
                                      </p:to>
                                    </p:set>
                                    <p:anim calcmode="lin" valueType="num">
                                      <p:cBhvr>
                                        <p:cTn id="39" dur="500" fill="hold"/>
                                        <p:tgtEl>
                                          <p:spTgt spid="22534"/>
                                        </p:tgtEl>
                                        <p:attrNameLst>
                                          <p:attrName>ppt_w</p:attrName>
                                        </p:attrNameLst>
                                      </p:cBhvr>
                                      <p:tavLst>
                                        <p:tav tm="0">
                                          <p:val>
                                            <p:fltVal val="0"/>
                                          </p:val>
                                        </p:tav>
                                        <p:tav tm="100000">
                                          <p:val>
                                            <p:strVal val="#ppt_w"/>
                                          </p:val>
                                        </p:tav>
                                      </p:tavLst>
                                    </p:anim>
                                    <p:anim calcmode="lin" valueType="num">
                                      <p:cBhvr>
                                        <p:cTn id="40" dur="500" fill="hold"/>
                                        <p:tgtEl>
                                          <p:spTgt spid="22534"/>
                                        </p:tgtEl>
                                        <p:attrNameLst>
                                          <p:attrName>ppt_h</p:attrName>
                                        </p:attrNameLst>
                                      </p:cBhvr>
                                      <p:tavLst>
                                        <p:tav tm="0">
                                          <p:val>
                                            <p:fltVal val="0"/>
                                          </p:val>
                                        </p:tav>
                                        <p:tav tm="100000">
                                          <p:val>
                                            <p:strVal val="#ppt_h"/>
                                          </p:val>
                                        </p:tav>
                                      </p:tavLst>
                                    </p:anim>
                                    <p:animEffect transition="in" filter="fade">
                                      <p:cBhvr>
                                        <p:cTn id="41" dur="500"/>
                                        <p:tgtEl>
                                          <p:spTgt spid="22534"/>
                                        </p:tgtEl>
                                      </p:cBhvr>
                                    </p:animEffect>
                                  </p:childTnLst>
                                </p:cTn>
                              </p:par>
                              <p:par>
                                <p:cTn id="42" presetID="53" presetClass="entr" presetSubtype="0" fill="hold" grpId="0" nodeType="withEffect">
                                  <p:stCondLst>
                                    <p:cond delay="1200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22531" grpId="0" uiExpand="1" build="p"/>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Sterilization - Stat</a:t>
            </a:r>
            <a:r>
              <a:rPr lang="en-US" i="1" dirty="0">
                <a:solidFill>
                  <a:schemeClr val="accent1">
                    <a:tint val="88000"/>
                    <a:satMod val="150000"/>
                  </a:schemeClr>
                </a:solidFill>
              </a:rPr>
              <a:t>IM</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556" name="Rectangle 4"/>
          <p:cNvSpPr>
            <a:spLocks noChangeArrowheads="1"/>
          </p:cNvSpPr>
          <p:nvPr/>
        </p:nvSpPr>
        <p:spPr bwMode="auto">
          <a:xfrm>
            <a:off x="457200" y="2057400"/>
            <a:ext cx="822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accent1"/>
              </a:buClr>
              <a:buFont typeface="Courier New" pitchFamily="49" charset="0"/>
              <a:buChar char="o"/>
            </a:pPr>
            <a:r>
              <a:rPr lang="en-US" sz="2400"/>
              <a:t>Be sure to select the correct setting on your Stat</a:t>
            </a:r>
            <a:r>
              <a:rPr lang="en-US" sz="2400" i="1"/>
              <a:t>IM</a:t>
            </a:r>
          </a:p>
          <a:p>
            <a:pPr marL="742950" lvl="1" indent="-285750">
              <a:spcBef>
                <a:spcPct val="20000"/>
              </a:spcBef>
              <a:buClr>
                <a:schemeClr val="accent1"/>
              </a:buClr>
              <a:buFont typeface="Courier New" pitchFamily="49" charset="0"/>
              <a:buChar char="o"/>
            </a:pPr>
            <a:r>
              <a:rPr lang="en-US" sz="2000"/>
              <a:t>As noted below, it is the “Hollow Wrapped” cycle</a:t>
            </a:r>
          </a:p>
        </p:txBody>
      </p:sp>
      <p:pic>
        <p:nvPicPr>
          <p:cNvPr id="23557" name="Picture 6" descr="Statim2010.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895600"/>
            <a:ext cx="6096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1066800" y="502920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ide18.wav">
            <a:hlinkClick r:id="" action="ppaction://media"/>
          </p:cNvPr>
          <p:cNvPicPr>
            <a:picLocks noRot="1" noChangeAspect="1"/>
          </p:cNvPicPr>
          <p:nvPr>
            <a:wavAudioFile r:embed="rId1" name="Slide18.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8820" fill="hold"/>
                                        <p:tgtEl>
                                          <p:spTgt spid="2"/>
                                        </p:tgtEl>
                                      </p:cBhvr>
                                    </p:cmd>
                                  </p:childTnLst>
                                </p:cTn>
                              </p:par>
                              <p:par>
                                <p:cTn id="7" presetID="53" presetClass="entr" presetSubtype="0" fill="hold" grpId="0" nodeType="withEffect">
                                  <p:stCondLst>
                                    <p:cond delay="2500"/>
                                  </p:stCondLst>
                                  <p:childTnLst>
                                    <p:set>
                                      <p:cBhvr>
                                        <p:cTn id="8" dur="1" fill="hold">
                                          <p:stCondLst>
                                            <p:cond delay="0"/>
                                          </p:stCondLst>
                                        </p:cTn>
                                        <p:tgtEl>
                                          <p:spTgt spid="23556"/>
                                        </p:tgtEl>
                                        <p:attrNameLst>
                                          <p:attrName>style.visibility</p:attrName>
                                        </p:attrNameLst>
                                      </p:cBhvr>
                                      <p:to>
                                        <p:strVal val="visible"/>
                                      </p:to>
                                    </p:set>
                                    <p:anim calcmode="lin" valueType="num">
                                      <p:cBhvr>
                                        <p:cTn id="9" dur="500" fill="hold"/>
                                        <p:tgtEl>
                                          <p:spTgt spid="23556"/>
                                        </p:tgtEl>
                                        <p:attrNameLst>
                                          <p:attrName>ppt_w</p:attrName>
                                        </p:attrNameLst>
                                      </p:cBhvr>
                                      <p:tavLst>
                                        <p:tav tm="0">
                                          <p:val>
                                            <p:fltVal val="0"/>
                                          </p:val>
                                        </p:tav>
                                        <p:tav tm="100000">
                                          <p:val>
                                            <p:strVal val="#ppt_w"/>
                                          </p:val>
                                        </p:tav>
                                      </p:tavLst>
                                    </p:anim>
                                    <p:anim calcmode="lin" valueType="num">
                                      <p:cBhvr>
                                        <p:cTn id="10" dur="500" fill="hold"/>
                                        <p:tgtEl>
                                          <p:spTgt spid="23556"/>
                                        </p:tgtEl>
                                        <p:attrNameLst>
                                          <p:attrName>ppt_h</p:attrName>
                                        </p:attrNameLst>
                                      </p:cBhvr>
                                      <p:tavLst>
                                        <p:tav tm="0">
                                          <p:val>
                                            <p:fltVal val="0"/>
                                          </p:val>
                                        </p:tav>
                                        <p:tav tm="100000">
                                          <p:val>
                                            <p:strVal val="#ppt_h"/>
                                          </p:val>
                                        </p:tav>
                                      </p:tavLst>
                                    </p:anim>
                                    <p:animEffect transition="in" filter="fade">
                                      <p:cBhvr>
                                        <p:cTn id="11" dur="500"/>
                                        <p:tgtEl>
                                          <p:spTgt spid="23556"/>
                                        </p:tgtEl>
                                      </p:cBhvr>
                                    </p:animEffect>
                                  </p:childTnLst>
                                </p:cTn>
                              </p:par>
                              <p:par>
                                <p:cTn id="12" presetID="53" presetClass="entr" presetSubtype="0" fill="hold" nodeType="withEffect">
                                  <p:stCondLst>
                                    <p:cond delay="5000"/>
                                  </p:stCondLst>
                                  <p:childTnLst>
                                    <p:set>
                                      <p:cBhvr>
                                        <p:cTn id="13" dur="1" fill="hold">
                                          <p:stCondLst>
                                            <p:cond delay="0"/>
                                          </p:stCondLst>
                                        </p:cTn>
                                        <p:tgtEl>
                                          <p:spTgt spid="23557"/>
                                        </p:tgtEl>
                                        <p:attrNameLst>
                                          <p:attrName>style.visibility</p:attrName>
                                        </p:attrNameLst>
                                      </p:cBhvr>
                                      <p:to>
                                        <p:strVal val="visible"/>
                                      </p:to>
                                    </p:set>
                                    <p:anim calcmode="lin" valueType="num">
                                      <p:cBhvr>
                                        <p:cTn id="14" dur="500" fill="hold"/>
                                        <p:tgtEl>
                                          <p:spTgt spid="23557"/>
                                        </p:tgtEl>
                                        <p:attrNameLst>
                                          <p:attrName>ppt_w</p:attrName>
                                        </p:attrNameLst>
                                      </p:cBhvr>
                                      <p:tavLst>
                                        <p:tav tm="0">
                                          <p:val>
                                            <p:fltVal val="0"/>
                                          </p:val>
                                        </p:tav>
                                        <p:tav tm="100000">
                                          <p:val>
                                            <p:strVal val="#ppt_w"/>
                                          </p:val>
                                        </p:tav>
                                      </p:tavLst>
                                    </p:anim>
                                    <p:anim calcmode="lin" valueType="num">
                                      <p:cBhvr>
                                        <p:cTn id="15" dur="500" fill="hold"/>
                                        <p:tgtEl>
                                          <p:spTgt spid="23557"/>
                                        </p:tgtEl>
                                        <p:attrNameLst>
                                          <p:attrName>ppt_h</p:attrName>
                                        </p:attrNameLst>
                                      </p:cBhvr>
                                      <p:tavLst>
                                        <p:tav tm="0">
                                          <p:val>
                                            <p:fltVal val="0"/>
                                          </p:val>
                                        </p:tav>
                                        <p:tav tm="100000">
                                          <p:val>
                                            <p:strVal val="#ppt_h"/>
                                          </p:val>
                                        </p:tav>
                                      </p:tavLst>
                                    </p:anim>
                                    <p:animEffect transition="in" filter="fade">
                                      <p:cBhvr>
                                        <p:cTn id="16" dur="500"/>
                                        <p:tgtEl>
                                          <p:spTgt spid="23557"/>
                                        </p:tgtEl>
                                      </p:cBhvr>
                                    </p:animEffect>
                                  </p:childTnLst>
                                </p:cTn>
                              </p:par>
                              <p:par>
                                <p:cTn id="17" presetID="2" presetClass="entr" presetSubtype="4" fill="hold" grpId="0" nodeType="withEffect">
                                  <p:stCondLst>
                                    <p:cond delay="7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6" presetClass="emph" presetSubtype="0" fill="hold" grpId="1" nodeType="withEffect">
                                  <p:stCondLst>
                                    <p:cond delay="700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par>
                                <p:cTn id="24" presetID="32" presetClass="emph" presetSubtype="0" fill="hold" grpId="2" nodeType="withEffect">
                                  <p:stCondLst>
                                    <p:cond delay="7000"/>
                                  </p:stCondLst>
                                  <p:childTnLst>
                                    <p:animRot by="120000">
                                      <p:cBhvr>
                                        <p:cTn id="25" dur="1000" fill="hold">
                                          <p:stCondLst>
                                            <p:cond delay="0"/>
                                          </p:stCondLst>
                                        </p:cTn>
                                        <p:tgtEl>
                                          <p:spTgt spid="10"/>
                                        </p:tgtEl>
                                        <p:attrNameLst>
                                          <p:attrName>r</p:attrName>
                                        </p:attrNameLst>
                                      </p:cBhvr>
                                    </p:animRot>
                                    <p:animRot by="-240000">
                                      <p:cBhvr>
                                        <p:cTn id="26" dur="2000" fill="hold">
                                          <p:stCondLst>
                                            <p:cond delay="2000"/>
                                          </p:stCondLst>
                                        </p:cTn>
                                        <p:tgtEl>
                                          <p:spTgt spid="10"/>
                                        </p:tgtEl>
                                        <p:attrNameLst>
                                          <p:attrName>r</p:attrName>
                                        </p:attrNameLst>
                                      </p:cBhvr>
                                    </p:animRot>
                                    <p:animRot by="240000">
                                      <p:cBhvr>
                                        <p:cTn id="27" dur="2000" fill="hold">
                                          <p:stCondLst>
                                            <p:cond delay="4000"/>
                                          </p:stCondLst>
                                        </p:cTn>
                                        <p:tgtEl>
                                          <p:spTgt spid="10"/>
                                        </p:tgtEl>
                                        <p:attrNameLst>
                                          <p:attrName>r</p:attrName>
                                        </p:attrNameLst>
                                      </p:cBhvr>
                                    </p:animRot>
                                    <p:animRot by="-240000">
                                      <p:cBhvr>
                                        <p:cTn id="28" dur="2000" fill="hold">
                                          <p:stCondLst>
                                            <p:cond delay="6000"/>
                                          </p:stCondLst>
                                        </p:cTn>
                                        <p:tgtEl>
                                          <p:spTgt spid="10"/>
                                        </p:tgtEl>
                                        <p:attrNameLst>
                                          <p:attrName>r</p:attrName>
                                        </p:attrNameLst>
                                      </p:cBhvr>
                                    </p:animRot>
                                    <p:animRot by="120000">
                                      <p:cBhvr>
                                        <p:cTn id="29" dur="2000" fill="hold">
                                          <p:stCondLst>
                                            <p:cond delay="8000"/>
                                          </p:stCondLst>
                                        </p:cTn>
                                        <p:tgtEl>
                                          <p:spTgt spid="10"/>
                                        </p:tgtEl>
                                        <p:attrNameLst>
                                          <p:attrName>r</p:attrName>
                                        </p:attrNameLst>
                                      </p:cBhvr>
                                    </p:animRot>
                                  </p:childTnLst>
                                </p:cTn>
                              </p:par>
                              <p:par>
                                <p:cTn id="30" presetID="26" presetClass="emph" presetSubtype="0" repeatCount="10000" fill="hold" grpId="3" nodeType="withEffect">
                                  <p:stCondLst>
                                    <p:cond delay="7000"/>
                                  </p:stCondLst>
                                  <p:childTnLst>
                                    <p:animEffect transition="out" filter="fade">
                                      <p:cBhvr>
                                        <p:cTn id="31" dur="1000" tmFilter="0, 0; .2, .5; .8, .5; 1, 0"/>
                                        <p:tgtEl>
                                          <p:spTgt spid="10"/>
                                        </p:tgtEl>
                                      </p:cBhvr>
                                    </p:animEffect>
                                    <p:animScale>
                                      <p:cBhvr>
                                        <p:cTn id="32"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23556" grpId="0"/>
      <p:bldP spid="10" grpId="0" animBg="1"/>
      <p:bldP spid="10" grpId="1" animBg="1"/>
      <p:bldP spid="10" grpId="2" animBg="1"/>
      <p:bldP spid="10" grpId="3"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0"/>
            <a:ext cx="8183563" cy="1050925"/>
          </a:xfrm>
        </p:spPr>
        <p:txBody>
          <a:bodyPr/>
          <a:lstStyle/>
          <a:p>
            <a:pPr eaLnBrk="1" fontAlgn="auto" hangingPunct="1">
              <a:spcAft>
                <a:spcPts val="0"/>
              </a:spcAft>
              <a:defRPr/>
            </a:pPr>
            <a:r>
              <a:rPr lang="en-US" dirty="0">
                <a:solidFill>
                  <a:schemeClr val="accent1">
                    <a:tint val="88000"/>
                    <a:satMod val="150000"/>
                  </a:schemeClr>
                </a:solidFill>
              </a:rPr>
              <a:t>Sterilization - Stat</a:t>
            </a:r>
            <a:r>
              <a:rPr lang="en-US" i="1" dirty="0">
                <a:solidFill>
                  <a:schemeClr val="accent1">
                    <a:tint val="88000"/>
                    <a:satMod val="150000"/>
                  </a:schemeClr>
                </a:solidFill>
              </a:rPr>
              <a:t>IM</a:t>
            </a:r>
          </a:p>
        </p:txBody>
      </p:sp>
      <p:sp>
        <p:nvSpPr>
          <p:cNvPr id="24579" name="Rectangle 3"/>
          <p:cNvSpPr>
            <a:spLocks noGrp="1" noChangeArrowheads="1"/>
          </p:cNvSpPr>
          <p:nvPr>
            <p:ph idx="1"/>
          </p:nvPr>
        </p:nvSpPr>
        <p:spPr>
          <a:xfrm>
            <a:off x="533400" y="2133600"/>
            <a:ext cx="8183563" cy="3422650"/>
          </a:xfrm>
        </p:spPr>
        <p:txBody>
          <a:bodyPr/>
          <a:lstStyle/>
          <a:p>
            <a:pPr eaLnBrk="1" hangingPunct="1">
              <a:buFont typeface="Courier New" pitchFamily="49" charset="0"/>
              <a:buChar char="o"/>
            </a:pPr>
            <a:r>
              <a:rPr lang="en-US"/>
              <a:t>Following the Sterilization Cycle</a:t>
            </a:r>
          </a:p>
          <a:p>
            <a:pPr lvl="1" eaLnBrk="1" hangingPunct="1">
              <a:buFont typeface="Courier New" pitchFamily="49" charset="0"/>
              <a:buChar char="o"/>
            </a:pPr>
            <a:r>
              <a:rPr lang="en-US"/>
              <a:t>Remove Sterilization Cassette from the Stat</a:t>
            </a:r>
            <a:r>
              <a:rPr lang="en-US" i="1"/>
              <a:t>IM</a:t>
            </a:r>
            <a:r>
              <a:rPr lang="en-US"/>
              <a:t> and place it on your work surface</a:t>
            </a:r>
          </a:p>
          <a:p>
            <a:pPr lvl="1" eaLnBrk="1" hangingPunct="1">
              <a:buFont typeface="Courier New" pitchFamily="49" charset="0"/>
              <a:buChar char="o"/>
            </a:pPr>
            <a:r>
              <a:rPr lang="en-US"/>
              <a:t>Allow the contents to cool naturally to room temperature (approximately 30 minutes)</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Statim_English-3.jpg"/>
          <p:cNvPicPr>
            <a:picLocks noChangeAspect="1"/>
          </p:cNvPicPr>
          <p:nvPr/>
        </p:nvPicPr>
        <p:blipFill>
          <a:blip r:embed="rId5" cstate="print"/>
          <a:stretch>
            <a:fillRect/>
          </a:stretch>
        </p:blipFill>
        <p:spPr>
          <a:xfrm>
            <a:off x="3352800" y="4191000"/>
            <a:ext cx="2559925" cy="21493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Slide19.wav">
            <a:hlinkClick r:id="" action="ppaction://media"/>
          </p:cNvPr>
          <p:cNvPicPr>
            <a:picLocks noRot="1" noChangeAspect="1"/>
          </p:cNvPicPr>
          <p:nvPr>
            <a:wavAudioFile r:embed="rId1" name="Slide19.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648" fill="hold"/>
                                        <p:tgtEl>
                                          <p:spTgt spid="2"/>
                                        </p:tgtEl>
                                      </p:cBhvr>
                                    </p:cmd>
                                  </p:childTnLst>
                                </p:cTn>
                              </p:par>
                              <p:par>
                                <p:cTn id="7" presetID="53" presetClass="entr" presetSubtype="0" fill="hold" grpId="0" nodeType="withEffect">
                                  <p:stCondLst>
                                    <p:cond delay="4000"/>
                                  </p:stCondLst>
                                  <p:childTnLst>
                                    <p:set>
                                      <p:cBhvr>
                                        <p:cTn id="8" dur="1" fill="hold">
                                          <p:stCondLst>
                                            <p:cond delay="0"/>
                                          </p:stCondLst>
                                        </p:cTn>
                                        <p:tgtEl>
                                          <p:spTgt spid="24579">
                                            <p:txEl>
                                              <p:pRg st="0" end="0"/>
                                            </p:txEl>
                                          </p:spTgt>
                                        </p:tgtEl>
                                        <p:attrNameLst>
                                          <p:attrName>style.visibility</p:attrName>
                                        </p:attrNameLst>
                                      </p:cBhvr>
                                      <p:to>
                                        <p:strVal val="visible"/>
                                      </p:to>
                                    </p:set>
                                    <p:anim calcmode="lin" valueType="num">
                                      <p:cBhvr>
                                        <p:cTn id="9"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4579">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24579">
                                            <p:txEl>
                                              <p:pRg st="0" end="0"/>
                                            </p:txEl>
                                          </p:spTgt>
                                        </p:tgtEl>
                                      </p:cBhvr>
                                    </p:animEffect>
                                  </p:childTnLst>
                                </p:cTn>
                              </p:par>
                              <p:par>
                                <p:cTn id="12" presetID="53" presetClass="entr" presetSubtype="0" fill="hold" grpId="0" nodeType="withEffect">
                                  <p:stCondLst>
                                    <p:cond delay="6000"/>
                                  </p:stCondLst>
                                  <p:childTnLst>
                                    <p:set>
                                      <p:cBhvr>
                                        <p:cTn id="13" dur="1" fill="hold">
                                          <p:stCondLst>
                                            <p:cond delay="0"/>
                                          </p:stCondLst>
                                        </p:cTn>
                                        <p:tgtEl>
                                          <p:spTgt spid="24579">
                                            <p:txEl>
                                              <p:pRg st="1" end="1"/>
                                            </p:txEl>
                                          </p:spTgt>
                                        </p:tgtEl>
                                        <p:attrNameLst>
                                          <p:attrName>style.visibility</p:attrName>
                                        </p:attrNameLst>
                                      </p:cBhvr>
                                      <p:to>
                                        <p:strVal val="visible"/>
                                      </p:to>
                                    </p:set>
                                    <p:anim calcmode="lin" valueType="num">
                                      <p:cBhvr>
                                        <p:cTn id="14" dur="5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457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4579">
                                            <p:txEl>
                                              <p:pRg st="1" end="1"/>
                                            </p:txEl>
                                          </p:spTgt>
                                        </p:tgtEl>
                                      </p:cBhvr>
                                    </p:animEffect>
                                  </p:childTnLst>
                                </p:cTn>
                              </p:par>
                              <p:par>
                                <p:cTn id="17" presetID="53" presetClass="entr" presetSubtype="0" fill="hold" grpId="0" nodeType="withEffect">
                                  <p:stCondLst>
                                    <p:cond delay="1000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p:cTn id="19" dur="5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457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4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2457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609600"/>
            <a:ext cx="7010400" cy="1676400"/>
          </a:xfrm>
        </p:spPr>
        <p:txBody>
          <a:bodyPr/>
          <a:lstStyle/>
          <a:p>
            <a:pPr eaLnBrk="1" fontAlgn="auto" hangingPunct="1">
              <a:spcAft>
                <a:spcPts val="0"/>
              </a:spcAft>
              <a:defRPr/>
            </a:pPr>
            <a:r>
              <a:rPr lang="en-US" sz="3400" dirty="0">
                <a:solidFill>
                  <a:schemeClr val="accent1">
                    <a:tint val="88000"/>
                    <a:satMod val="150000"/>
                  </a:schemeClr>
                </a:solidFill>
              </a:rPr>
              <a:t>The following lessons will help you </a:t>
            </a:r>
            <a:r>
              <a:rPr lang="en-US" sz="3400" i="1" u="sng" dirty="0">
                <a:solidFill>
                  <a:schemeClr val="accent1">
                    <a:tint val="88000"/>
                    <a:satMod val="150000"/>
                  </a:schemeClr>
                </a:solidFill>
              </a:rPr>
              <a:t>maximize</a:t>
            </a:r>
            <a:r>
              <a:rPr lang="en-US" sz="3400" dirty="0">
                <a:solidFill>
                  <a:schemeClr val="accent1">
                    <a:tint val="88000"/>
                    <a:satMod val="150000"/>
                  </a:schemeClr>
                </a:solidFill>
              </a:rPr>
              <a:t> the life of your handpiece</a:t>
            </a:r>
          </a:p>
        </p:txBody>
      </p:sp>
      <p:sp>
        <p:nvSpPr>
          <p:cNvPr id="7171" name="Rectangle 3"/>
          <p:cNvSpPr>
            <a:spLocks noGrp="1" noChangeArrowheads="1"/>
          </p:cNvSpPr>
          <p:nvPr>
            <p:ph idx="1"/>
          </p:nvPr>
        </p:nvSpPr>
        <p:spPr>
          <a:xfrm>
            <a:off x="457200" y="2590800"/>
            <a:ext cx="8183563" cy="2279650"/>
          </a:xfrm>
        </p:spPr>
        <p:txBody>
          <a:bodyPr/>
          <a:lstStyle/>
          <a:p>
            <a:pPr eaLnBrk="1" hangingPunct="1">
              <a:buFont typeface="Courier New" pitchFamily="49" charset="0"/>
              <a:buChar char="o"/>
            </a:pPr>
            <a:r>
              <a:rPr lang="en-US" dirty="0"/>
              <a:t>Lesson 1 – Proper In-Office Settings</a:t>
            </a:r>
          </a:p>
          <a:p>
            <a:pPr eaLnBrk="1" hangingPunct="1">
              <a:buFont typeface="Courier New" pitchFamily="49" charset="0"/>
              <a:buChar char="o"/>
            </a:pPr>
            <a:r>
              <a:rPr lang="en-US" dirty="0"/>
              <a:t>Lesson 2 – Sterilization Procedures</a:t>
            </a:r>
          </a:p>
          <a:p>
            <a:pPr eaLnBrk="1" hangingPunct="1">
              <a:buFont typeface="Courier New" pitchFamily="49" charset="0"/>
              <a:buChar char="o"/>
            </a:pPr>
            <a:r>
              <a:rPr lang="en-US" dirty="0"/>
              <a:t>Lesson 3 – Lubrication</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Slide2.wav">
            <a:hlinkClick r:id="" action="ppaction://media"/>
          </p:cNvPr>
          <p:cNvPicPr>
            <a:picLocks noRot="1" noChangeAspect="1"/>
          </p:cNvPicPr>
          <p:nvPr>
            <a:wavAudioFile r:embed="rId1" name="Slide2.wav"/>
          </p:nvPr>
        </p:nvPicPr>
        <p:blipFill>
          <a:blip r:embed="rId5"/>
          <a:stretch>
            <a:fillRect/>
          </a:stretch>
        </p:blipFill>
        <p:spPr>
          <a:xfrm>
            <a:off x="5562600" y="182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grpId="0" nodeType="withEffect">
                                  <p:stCondLst>
                                    <p:cond delay="675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p:cTn id="7"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171">
                                            <p:txEl>
                                              <p:pRg st="1" end="1"/>
                                            </p:txEl>
                                          </p:spTgt>
                                        </p:tgtEl>
                                      </p:cBhvr>
                                    </p:animEffect>
                                  </p:childTnLst>
                                </p:cTn>
                              </p:par>
                              <p:par>
                                <p:cTn id="10" presetID="53" presetClass="entr" presetSubtype="0" fill="hold" grpId="0" nodeType="withEffect">
                                  <p:stCondLst>
                                    <p:cond delay="8500"/>
                                  </p:stCondLst>
                                  <p:childTnLst>
                                    <p:set>
                                      <p:cBhvr>
                                        <p:cTn id="11" dur="1" fill="hold">
                                          <p:stCondLst>
                                            <p:cond delay="0"/>
                                          </p:stCondLst>
                                        </p:cTn>
                                        <p:tgtEl>
                                          <p:spTgt spid="7171">
                                            <p:txEl>
                                              <p:pRg st="2" end="2"/>
                                            </p:txEl>
                                          </p:spTgt>
                                        </p:tgtEl>
                                        <p:attrNameLst>
                                          <p:attrName>style.visibility</p:attrName>
                                        </p:attrNameLst>
                                      </p:cBhvr>
                                      <p:to>
                                        <p:strVal val="visible"/>
                                      </p:to>
                                    </p:set>
                                    <p:anim calcmode="lin" valueType="num">
                                      <p:cBhvr>
                                        <p:cTn id="12"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171">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7171">
                                            <p:txEl>
                                              <p:pRg st="2" end="2"/>
                                            </p:txEl>
                                          </p:spTgt>
                                        </p:tgtEl>
                                      </p:cBhvr>
                                    </p:animEffect>
                                  </p:childTnLst>
                                </p:cTn>
                              </p:par>
                              <p:par>
                                <p:cTn id="15" presetID="1" presetClass="mediacall" presetSubtype="0" fill="hold" nodeType="withEffect">
                                  <p:stCondLst>
                                    <p:cond delay="0"/>
                                  </p:stCondLst>
                                  <p:childTnLst>
                                    <p:cmd type="call" cmd="playFrom(0.0)">
                                      <p:cBhvr>
                                        <p:cTn id="16" dur="11880" fill="hold"/>
                                        <p:tgtEl>
                                          <p:spTgt spid="2"/>
                                        </p:tgtEl>
                                      </p:cBhvr>
                                    </p:cmd>
                                  </p:childTnLst>
                                </p:cTn>
                              </p:par>
                              <p:par>
                                <p:cTn id="17" presetID="53" presetClass="entr" presetSubtype="0" fill="hold" grpId="0" nodeType="withEffect">
                                  <p:stCondLst>
                                    <p:cond delay="4750"/>
                                  </p:stCondLst>
                                  <p:childTnLst>
                                    <p:set>
                                      <p:cBhvr>
                                        <p:cTn id="18" dur="1" fill="hold">
                                          <p:stCondLst>
                                            <p:cond delay="0"/>
                                          </p:stCondLst>
                                        </p:cTn>
                                        <p:tgtEl>
                                          <p:spTgt spid="7171">
                                            <p:txEl>
                                              <p:pRg st="0" end="0"/>
                                            </p:txEl>
                                          </p:spTgt>
                                        </p:tgtEl>
                                        <p:attrNameLst>
                                          <p:attrName>style.visibility</p:attrName>
                                        </p:attrNameLst>
                                      </p:cBhvr>
                                      <p:to>
                                        <p:strVal val="visible"/>
                                      </p:to>
                                    </p:set>
                                    <p:anim calcmode="lin" valueType="num">
                                      <p:cBhvr>
                                        <p:cTn id="19"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171">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717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685800"/>
            <a:ext cx="8183563" cy="1050925"/>
          </a:xfrm>
        </p:spPr>
        <p:txBody>
          <a:bodyPr/>
          <a:lstStyle/>
          <a:p>
            <a:pPr eaLnBrk="1" fontAlgn="auto" hangingPunct="1">
              <a:spcAft>
                <a:spcPts val="0"/>
              </a:spcAft>
              <a:defRPr/>
            </a:pPr>
            <a:r>
              <a:rPr lang="en-US" sz="3500" dirty="0">
                <a:solidFill>
                  <a:schemeClr val="accent1">
                    <a:tint val="88000"/>
                    <a:satMod val="150000"/>
                  </a:schemeClr>
                </a:solidFill>
              </a:rPr>
              <a:t>Important Cooling Warning</a:t>
            </a:r>
          </a:p>
        </p:txBody>
      </p:sp>
      <p:sp>
        <p:nvSpPr>
          <p:cNvPr id="25603" name="Rectangle 3"/>
          <p:cNvSpPr>
            <a:spLocks noGrp="1" noChangeArrowheads="1"/>
          </p:cNvSpPr>
          <p:nvPr>
            <p:ph idx="1"/>
          </p:nvPr>
        </p:nvSpPr>
        <p:spPr>
          <a:xfrm>
            <a:off x="533400" y="2057400"/>
            <a:ext cx="8183563" cy="3279775"/>
          </a:xfrm>
        </p:spPr>
        <p:txBody>
          <a:bodyPr/>
          <a:lstStyle/>
          <a:p>
            <a:pPr eaLnBrk="1" hangingPunct="1">
              <a:buFont typeface="Courier New" pitchFamily="49" charset="0"/>
              <a:buChar char="o"/>
            </a:pPr>
            <a:r>
              <a:rPr lang="en-US"/>
              <a:t>Always allow handpieces to cool down naturally</a:t>
            </a:r>
          </a:p>
          <a:p>
            <a:pPr eaLnBrk="1" hangingPunct="1">
              <a:buFont typeface="Courier New" pitchFamily="49" charset="0"/>
              <a:buChar char="o"/>
            </a:pPr>
            <a:r>
              <a:rPr lang="en-US"/>
              <a:t>Never submerge handpiece in liquid</a:t>
            </a:r>
          </a:p>
          <a:p>
            <a:pPr eaLnBrk="1" hangingPunct="1">
              <a:buFont typeface="Courier New" pitchFamily="49" charset="0"/>
              <a:buChar char="o"/>
            </a:pPr>
            <a:r>
              <a:rPr lang="en-US"/>
              <a:t>Do not place handpieces under running water </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5" name="Picture 2" descr="C:\Documents and Settings\david\Local Settings\Temporary Internet Files\Content.IE5\WQUYV3I9\MC90003037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191000"/>
            <a:ext cx="1752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descr="red.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962400"/>
            <a:ext cx="1619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20.wav">
            <a:hlinkClick r:id="" action="ppaction://media"/>
          </p:cNvPr>
          <p:cNvPicPr>
            <a:picLocks noRot="1" noChangeAspect="1"/>
          </p:cNvPicPr>
          <p:nvPr>
            <a:wavAudioFile r:embed="rId1" name="Slide20.wav"/>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05" fill="hold"/>
                                        <p:tgtEl>
                                          <p:spTgt spid="2"/>
                                        </p:tgtEl>
                                      </p:cBhvr>
                                    </p:cmd>
                                  </p:childTnLst>
                                </p:cTn>
                              </p:par>
                              <p:par>
                                <p:cTn id="7" presetID="53" presetClass="entr" presetSubtype="0" fill="hold" grpId="0" nodeType="withEffect">
                                  <p:stCondLst>
                                    <p:cond delay="4000"/>
                                  </p:stCondLst>
                                  <p:childTnLst>
                                    <p:set>
                                      <p:cBhvr>
                                        <p:cTn id="8" dur="1" fill="hold">
                                          <p:stCondLst>
                                            <p:cond delay="0"/>
                                          </p:stCondLst>
                                        </p:cTn>
                                        <p:tgtEl>
                                          <p:spTgt spid="25603">
                                            <p:txEl>
                                              <p:pRg st="0" end="0"/>
                                            </p:txEl>
                                          </p:spTgt>
                                        </p:tgtEl>
                                        <p:attrNameLst>
                                          <p:attrName>style.visibility</p:attrName>
                                        </p:attrNameLst>
                                      </p:cBhvr>
                                      <p:to>
                                        <p:strVal val="visible"/>
                                      </p:to>
                                    </p:set>
                                    <p:anim calcmode="lin" valueType="num">
                                      <p:cBhvr>
                                        <p:cTn id="9"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560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25603">
                                            <p:txEl>
                                              <p:pRg st="0" end="0"/>
                                            </p:txEl>
                                          </p:spTgt>
                                        </p:tgtEl>
                                      </p:cBhvr>
                                    </p:animEffect>
                                  </p:childTnLst>
                                </p:cTn>
                              </p:par>
                              <p:par>
                                <p:cTn id="12" presetID="53" presetClass="entr" presetSubtype="0" fill="hold" grpId="0" nodeType="withEffect">
                                  <p:stCondLst>
                                    <p:cond delay="7000"/>
                                  </p:stCondLst>
                                  <p:childTnLst>
                                    <p:set>
                                      <p:cBhvr>
                                        <p:cTn id="13" dur="1" fill="hold">
                                          <p:stCondLst>
                                            <p:cond delay="0"/>
                                          </p:stCondLst>
                                        </p:cTn>
                                        <p:tgtEl>
                                          <p:spTgt spid="25603">
                                            <p:txEl>
                                              <p:pRg st="1" end="1"/>
                                            </p:txEl>
                                          </p:spTgt>
                                        </p:tgtEl>
                                        <p:attrNameLst>
                                          <p:attrName>style.visibility</p:attrName>
                                        </p:attrNameLst>
                                      </p:cBhvr>
                                      <p:to>
                                        <p:strVal val="visible"/>
                                      </p:to>
                                    </p:set>
                                    <p:anim calcmode="lin" valueType="num">
                                      <p:cBhvr>
                                        <p:cTn id="14" dur="500" fill="hold"/>
                                        <p:tgtEl>
                                          <p:spTgt spid="2560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560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5603">
                                            <p:txEl>
                                              <p:pRg st="1" end="1"/>
                                            </p:txEl>
                                          </p:spTgt>
                                        </p:tgtEl>
                                      </p:cBhvr>
                                    </p:animEffect>
                                  </p:childTnLst>
                                </p:cTn>
                              </p:par>
                              <p:par>
                                <p:cTn id="17" presetID="53" presetClass="entr" presetSubtype="0" fill="hold" grpId="0" nodeType="withEffect">
                                  <p:stCondLst>
                                    <p:cond delay="900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p:cTn id="19" dur="500" fill="hold"/>
                                        <p:tgtEl>
                                          <p:spTgt spid="256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560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2560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2313" y="1820863"/>
            <a:ext cx="7772400" cy="1828800"/>
          </a:xfrm>
        </p:spPr>
        <p:txBody>
          <a:bodyPr/>
          <a:lstStyle/>
          <a:p>
            <a:pPr algn="l" eaLnBrk="1" fontAlgn="auto" hangingPunct="1">
              <a:spcAft>
                <a:spcPts val="0"/>
              </a:spcAft>
              <a:defRPr/>
            </a:pPr>
            <a:r>
              <a:rPr lang="en-US" dirty="0"/>
              <a:t>Lesson 3</a:t>
            </a:r>
          </a:p>
        </p:txBody>
      </p:sp>
      <p:sp>
        <p:nvSpPr>
          <p:cNvPr id="5" name="Subtitle 4"/>
          <p:cNvSpPr>
            <a:spLocks noGrp="1"/>
          </p:cNvSpPr>
          <p:nvPr>
            <p:ph type="subTitle" idx="1"/>
          </p:nvPr>
        </p:nvSpPr>
        <p:spPr>
          <a:xfrm>
            <a:off x="722313" y="3684588"/>
            <a:ext cx="7772400" cy="1725612"/>
          </a:xfrm>
        </p:spPr>
        <p:txBody>
          <a:bodyPr>
            <a:normAutofit fontScale="92500" lnSpcReduction="20000"/>
          </a:bodyPr>
          <a:lstStyle/>
          <a:p>
            <a:pPr algn="l" eaLnBrk="1" fontAlgn="auto" hangingPunct="1">
              <a:spcAft>
                <a:spcPts val="0"/>
              </a:spcAft>
              <a:buFont typeface="Courier New" pitchFamily="49" charset="0"/>
              <a:buChar char="o"/>
              <a:defRPr/>
            </a:pPr>
            <a:r>
              <a:rPr lang="en-US" sz="3500" dirty="0"/>
              <a:t>Lubrication</a:t>
            </a:r>
          </a:p>
          <a:p>
            <a:pPr lvl="1" algn="l" eaLnBrk="1" fontAlgn="auto" hangingPunct="1">
              <a:spcAft>
                <a:spcPts val="0"/>
              </a:spcAft>
              <a:buFont typeface="Courier New" pitchFamily="49" charset="0"/>
              <a:buChar char="o"/>
              <a:defRPr/>
            </a:pPr>
            <a:r>
              <a:rPr lang="en-US" sz="2200" dirty="0"/>
              <a:t>Lube Free Handpieces</a:t>
            </a:r>
          </a:p>
          <a:p>
            <a:pPr lvl="1" algn="l" eaLnBrk="1" fontAlgn="auto" hangingPunct="1">
              <a:spcAft>
                <a:spcPts val="0"/>
              </a:spcAft>
              <a:buFont typeface="Courier New" pitchFamily="49" charset="0"/>
              <a:buChar char="o"/>
              <a:defRPr/>
            </a:pPr>
            <a:r>
              <a:rPr lang="en-US" sz="2200" dirty="0"/>
              <a:t>Highspeed Handpieces</a:t>
            </a:r>
          </a:p>
          <a:p>
            <a:pPr lvl="1" algn="l" eaLnBrk="1" fontAlgn="auto" hangingPunct="1">
              <a:spcAft>
                <a:spcPts val="0"/>
              </a:spcAft>
              <a:buFont typeface="Courier New" pitchFamily="49" charset="0"/>
              <a:buChar char="o"/>
              <a:defRPr/>
            </a:pPr>
            <a:r>
              <a:rPr lang="en-US" sz="2200" dirty="0"/>
              <a:t>Slowspeed Handpieces</a:t>
            </a:r>
          </a:p>
          <a:p>
            <a:pPr lvl="1" algn="l" eaLnBrk="1" fontAlgn="auto" hangingPunct="1">
              <a:spcAft>
                <a:spcPts val="0"/>
              </a:spcAft>
              <a:buFont typeface="Courier New" pitchFamily="49" charset="0"/>
              <a:buChar char="o"/>
              <a:defRPr/>
            </a:pPr>
            <a:r>
              <a:rPr lang="en-US" sz="2200" dirty="0"/>
              <a:t>Electric Attachments</a:t>
            </a:r>
            <a:r>
              <a:rPr lang="en-US" dirty="0"/>
              <a:t>	</a:t>
            </a:r>
          </a:p>
        </p:txBody>
      </p:sp>
      <p:pic>
        <p:nvPicPr>
          <p:cNvPr id="6" name="Picture 5" descr="TDClogo2010.jpg"/>
          <p:cNvPicPr>
            <a:picLocks noChangeAspect="1"/>
          </p:cNvPicPr>
          <p:nvPr/>
        </p:nvPicPr>
        <p:blipFill>
          <a:blip r:embed="rId4" cstate="print"/>
          <a:stretch>
            <a:fillRect/>
          </a:stretch>
        </p:blipFill>
        <p:spPr>
          <a:xfrm>
            <a:off x="6629400" y="609600"/>
            <a:ext cx="1789220" cy="2090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Slide21.wav">
            <a:hlinkClick r:id="" action="ppaction://media"/>
          </p:cNvPr>
          <p:cNvPicPr>
            <a:picLocks noRot="1" noChangeAspect="1"/>
          </p:cNvPicPr>
          <p:nvPr>
            <a:wavAudioFile r:embed="rId1" name="Slide21.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992" fill="hold"/>
                                        <p:tgtEl>
                                          <p:spTgt spid="2"/>
                                        </p:tgtEl>
                                      </p:cBhvr>
                                    </p:cmd>
                                  </p:childTnLst>
                                </p:cTn>
                              </p:par>
                              <p:par>
                                <p:cTn id="7" presetID="53" presetClass="entr" presetSubtype="0" fill="hold" grpId="0" nodeType="withEffect">
                                  <p:stCondLst>
                                    <p:cond delay="2500"/>
                                  </p:stCondLst>
                                  <p:childTnLst>
                                    <p:set>
                                      <p:cBhvr>
                                        <p:cTn id="8" dur="1" fill="hold">
                                          <p:stCondLst>
                                            <p:cond delay="0"/>
                                          </p:stCondLst>
                                        </p:cTn>
                                        <p:tgtEl>
                                          <p:spTgt spid="5">
                                            <p:txEl>
                                              <p:pRg st="0" end="0"/>
                                            </p:txEl>
                                          </p:spTgt>
                                        </p:tgtEl>
                                        <p:attrNameLst>
                                          <p:attrName>style.visibility</p:attrName>
                                        </p:attrNameLst>
                                      </p:cBhvr>
                                      <p:to>
                                        <p:strVal val="visible"/>
                                      </p:to>
                                    </p:set>
                                    <p:anim calcmode="lin" valueType="num">
                                      <p:cBhvr>
                                        <p:cTn id="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5">
                                            <p:txEl>
                                              <p:pRg st="0" end="0"/>
                                            </p:txEl>
                                          </p:spTgt>
                                        </p:tgtEl>
                                      </p:cBhvr>
                                    </p:animEffect>
                                  </p:childTnLst>
                                </p:cTn>
                              </p:par>
                              <p:par>
                                <p:cTn id="12" presetID="53" presetClass="entr" presetSubtype="0" fill="hold" grpId="0" nodeType="withEffect">
                                  <p:stCondLst>
                                    <p:cond delay="1050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par>
                                <p:cTn id="17" presetID="53" presetClass="entr" presetSubtype="0" fill="hold" grpId="0" nodeType="withEffect">
                                  <p:stCondLst>
                                    <p:cond delay="1250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par>
                                <p:cTn id="22" presetID="53" presetClass="entr" presetSubtype="0" fill="hold" grpId="0" nodeType="withEffect">
                                  <p:stCondLst>
                                    <p:cond delay="1400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5">
                                            <p:txEl>
                                              <p:pRg st="3" end="3"/>
                                            </p:txEl>
                                          </p:spTgt>
                                        </p:tgtEl>
                                      </p:cBhvr>
                                    </p:animEffect>
                                  </p:childTnLst>
                                </p:cTn>
                              </p:par>
                              <p:par>
                                <p:cTn id="27" presetID="53" presetClass="entr" presetSubtype="0" fill="hold" grpId="0" nodeType="withEffect">
                                  <p:stCondLst>
                                    <p:cond delay="1600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183563" cy="1050925"/>
          </a:xfrm>
        </p:spPr>
        <p:txBody>
          <a:bodyPr/>
          <a:lstStyle/>
          <a:p>
            <a:pPr eaLnBrk="1" fontAlgn="auto" hangingPunct="1">
              <a:spcAft>
                <a:spcPts val="0"/>
              </a:spcAft>
              <a:defRPr/>
            </a:pPr>
            <a:r>
              <a:rPr lang="en-US" dirty="0">
                <a:solidFill>
                  <a:schemeClr val="accent1">
                    <a:tint val="88000"/>
                    <a:satMod val="150000"/>
                  </a:schemeClr>
                </a:solidFill>
              </a:rPr>
              <a:t>Lubrication</a:t>
            </a:r>
          </a:p>
        </p:txBody>
      </p:sp>
      <p:sp>
        <p:nvSpPr>
          <p:cNvPr id="27651" name="Content Placeholder 2"/>
          <p:cNvSpPr>
            <a:spLocks noGrp="1"/>
          </p:cNvSpPr>
          <p:nvPr>
            <p:ph idx="1"/>
          </p:nvPr>
        </p:nvSpPr>
        <p:spPr>
          <a:xfrm>
            <a:off x="533400" y="2286000"/>
            <a:ext cx="8183563" cy="2974975"/>
          </a:xfrm>
        </p:spPr>
        <p:txBody>
          <a:bodyPr/>
          <a:lstStyle/>
          <a:p>
            <a:pPr eaLnBrk="1" hangingPunct="1">
              <a:buFont typeface="Courier New" pitchFamily="49" charset="0"/>
              <a:buChar char="o"/>
            </a:pPr>
            <a:r>
              <a:rPr lang="en-US"/>
              <a:t>Please follow the procedures on the upcoming slides as closely as possible</a:t>
            </a:r>
          </a:p>
          <a:p>
            <a:pPr eaLnBrk="1" hangingPunct="1">
              <a:buFont typeface="Courier New" pitchFamily="49" charset="0"/>
              <a:buChar char="o"/>
            </a:pPr>
            <a:endParaRPr lang="en-US"/>
          </a:p>
          <a:p>
            <a:pPr eaLnBrk="1" hangingPunct="1">
              <a:buFont typeface="Courier New" pitchFamily="49" charset="0"/>
              <a:buChar char="o"/>
            </a:pPr>
            <a:r>
              <a:rPr lang="en-US"/>
              <a:t>Proper lubrication is the most important factor in lengthening handpiece life</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Slide22.wav">
            <a:hlinkClick r:id="" action="ppaction://media"/>
          </p:cNvPr>
          <p:cNvPicPr>
            <a:picLocks noRot="1" noChangeAspect="1"/>
          </p:cNvPicPr>
          <p:nvPr>
            <a:wavAudioFile r:embed="rId1" name="Slide22.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611" fill="hold"/>
                                        <p:tgtEl>
                                          <p:spTgt spid="3"/>
                                        </p:tgtEl>
                                      </p:cBhvr>
                                    </p:cmd>
                                  </p:childTnLst>
                                </p:cTn>
                              </p:par>
                              <p:par>
                                <p:cTn id="7" presetID="53" presetClass="entr" presetSubtype="0" fill="hold" grpId="0" nodeType="withEffect">
                                  <p:stCondLst>
                                    <p:cond delay="1250"/>
                                  </p:stCondLst>
                                  <p:childTnLst>
                                    <p:set>
                                      <p:cBhvr>
                                        <p:cTn id="8" dur="1" fill="hold">
                                          <p:stCondLst>
                                            <p:cond delay="0"/>
                                          </p:stCondLst>
                                        </p:cTn>
                                        <p:tgtEl>
                                          <p:spTgt spid="27651">
                                            <p:txEl>
                                              <p:pRg st="0" end="0"/>
                                            </p:txEl>
                                          </p:spTgt>
                                        </p:tgtEl>
                                        <p:attrNameLst>
                                          <p:attrName>style.visibility</p:attrName>
                                        </p:attrNameLst>
                                      </p:cBhvr>
                                      <p:to>
                                        <p:strVal val="visible"/>
                                      </p:to>
                                    </p:set>
                                    <p:anim calcmode="lin" valueType="num">
                                      <p:cBhvr>
                                        <p:cTn id="9" dur="5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7651">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27651">
                                            <p:txEl>
                                              <p:pRg st="0" end="0"/>
                                            </p:txEl>
                                          </p:spTgt>
                                        </p:tgtEl>
                                      </p:cBhvr>
                                    </p:animEffect>
                                  </p:childTnLst>
                                </p:cTn>
                              </p:par>
                              <p:par>
                                <p:cTn id="12" presetID="53" presetClass="entr" presetSubtype="0" fill="hold" grpId="0" nodeType="withEffect">
                                  <p:stCondLst>
                                    <p:cond delay="5250"/>
                                  </p:stCondLst>
                                  <p:childTnLst>
                                    <p:set>
                                      <p:cBhvr>
                                        <p:cTn id="13" dur="1" fill="hold">
                                          <p:stCondLst>
                                            <p:cond delay="0"/>
                                          </p:stCondLst>
                                        </p:cTn>
                                        <p:tgtEl>
                                          <p:spTgt spid="27651">
                                            <p:txEl>
                                              <p:pRg st="2" end="2"/>
                                            </p:txEl>
                                          </p:spTgt>
                                        </p:tgtEl>
                                        <p:attrNameLst>
                                          <p:attrName>style.visibility</p:attrName>
                                        </p:attrNameLst>
                                      </p:cBhvr>
                                      <p:to>
                                        <p:strVal val="visible"/>
                                      </p:to>
                                    </p:set>
                                    <p:anim calcmode="lin" valueType="num">
                                      <p:cBhvr>
                                        <p:cTn id="14" dur="500" fill="hold"/>
                                        <p:tgtEl>
                                          <p:spTgt spid="2765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765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7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765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533400"/>
            <a:ext cx="8183563" cy="1050925"/>
          </a:xfrm>
        </p:spPr>
        <p:txBody>
          <a:bodyPr/>
          <a:lstStyle/>
          <a:p>
            <a:pPr eaLnBrk="1" fontAlgn="auto" hangingPunct="1">
              <a:spcAft>
                <a:spcPts val="0"/>
              </a:spcAft>
              <a:defRPr/>
            </a:pPr>
            <a:r>
              <a:rPr lang="en-US" dirty="0">
                <a:solidFill>
                  <a:schemeClr val="accent1">
                    <a:tint val="88000"/>
                    <a:satMod val="150000"/>
                  </a:schemeClr>
                </a:solidFill>
              </a:rPr>
              <a:t>Lube Free Handpieces </a:t>
            </a:r>
          </a:p>
        </p:txBody>
      </p:sp>
      <p:sp>
        <p:nvSpPr>
          <p:cNvPr id="28675" name="Rectangle 3"/>
          <p:cNvSpPr>
            <a:spLocks noGrp="1" noChangeArrowheads="1"/>
          </p:cNvSpPr>
          <p:nvPr>
            <p:ph idx="1"/>
          </p:nvPr>
        </p:nvSpPr>
        <p:spPr>
          <a:xfrm>
            <a:off x="457200" y="1676400"/>
            <a:ext cx="8183563" cy="4187825"/>
          </a:xfrm>
        </p:spPr>
        <p:txBody>
          <a:bodyPr/>
          <a:lstStyle/>
          <a:p>
            <a:pPr eaLnBrk="1" hangingPunct="1">
              <a:buFont typeface="Courier New" pitchFamily="49" charset="0"/>
              <a:buChar char="o"/>
            </a:pPr>
            <a:r>
              <a:rPr lang="en-US" sz="2400"/>
              <a:t>No lubrication is required</a:t>
            </a:r>
          </a:p>
          <a:p>
            <a:pPr eaLnBrk="1" hangingPunct="1">
              <a:buFont typeface="Courier New" pitchFamily="49" charset="0"/>
              <a:buChar char="o"/>
            </a:pPr>
            <a:r>
              <a:rPr lang="en-US" sz="2400"/>
              <a:t>To clean chuck</a:t>
            </a:r>
          </a:p>
          <a:p>
            <a:pPr lvl="1" eaLnBrk="1" hangingPunct="1">
              <a:buFont typeface="Courier New" pitchFamily="49" charset="0"/>
              <a:buChar char="o"/>
            </a:pPr>
            <a:r>
              <a:rPr lang="en-US" sz="2000"/>
              <a:t>Spray a small amount of cleaner onto a proxy brush; then insert the brush into the chuck to clean</a:t>
            </a:r>
          </a:p>
          <a:p>
            <a:pPr eaLnBrk="1" hangingPunct="1">
              <a:buFont typeface="Courier New" pitchFamily="49" charset="0"/>
              <a:buChar char="o"/>
            </a:pPr>
            <a:r>
              <a:rPr lang="en-US" sz="2400"/>
              <a:t>To clean exterior</a:t>
            </a:r>
          </a:p>
          <a:p>
            <a:pPr lvl="1" eaLnBrk="1" hangingPunct="1">
              <a:buFont typeface="Courier New" pitchFamily="49" charset="0"/>
              <a:buChar char="o"/>
            </a:pPr>
            <a:r>
              <a:rPr lang="en-US" sz="2000"/>
              <a:t>Simply wipe the outer surface with cotton swabs containing a small amount of alcohol</a:t>
            </a:r>
          </a:p>
          <a:p>
            <a:pPr lvl="1" eaLnBrk="1" hangingPunct="1"/>
            <a:endParaRPr lang="en-US"/>
          </a:p>
          <a:p>
            <a:pPr eaLnBrk="1" hangingPunct="1"/>
            <a:endParaRPr lang="en-US"/>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Proxy1.jpg"/>
          <p:cNvPicPr>
            <a:picLocks noChangeAspect="1"/>
          </p:cNvPicPr>
          <p:nvPr/>
        </p:nvPicPr>
        <p:blipFill>
          <a:blip r:embed="rId5" cstate="print"/>
          <a:stretch>
            <a:fillRect/>
          </a:stretch>
        </p:blipFill>
        <p:spPr>
          <a:xfrm>
            <a:off x="4495800" y="4267200"/>
            <a:ext cx="2223295" cy="1592434"/>
          </a:xfrm>
          <a:prstGeom prst="ellipse">
            <a:avLst/>
          </a:prstGeom>
          <a:ln>
            <a:noFill/>
          </a:ln>
          <a:effectLst>
            <a:softEdge rad="112500"/>
          </a:effectLst>
        </p:spPr>
      </p:pic>
      <p:pic>
        <p:nvPicPr>
          <p:cNvPr id="6" name="Picture 5" descr="proxy2.jpg"/>
          <p:cNvPicPr>
            <a:picLocks noChangeAspect="1"/>
          </p:cNvPicPr>
          <p:nvPr/>
        </p:nvPicPr>
        <p:blipFill>
          <a:blip r:embed="rId6" cstate="print"/>
          <a:stretch>
            <a:fillRect/>
          </a:stretch>
        </p:blipFill>
        <p:spPr>
          <a:xfrm>
            <a:off x="1905000" y="4267200"/>
            <a:ext cx="2223295" cy="1592434"/>
          </a:xfrm>
          <a:prstGeom prst="ellipse">
            <a:avLst/>
          </a:prstGeom>
          <a:ln>
            <a:noFill/>
          </a:ln>
          <a:effectLst>
            <a:softEdge rad="112500"/>
          </a:effectLst>
        </p:spPr>
      </p:pic>
      <p:pic>
        <p:nvPicPr>
          <p:cNvPr id="2" name="Slide23.wav">
            <a:hlinkClick r:id="" action="ppaction://media"/>
          </p:cNvPr>
          <p:cNvPicPr>
            <a:picLocks noRot="1" noChangeAspect="1"/>
          </p:cNvPicPr>
          <p:nvPr>
            <a:wavAudioFile r:embed="rId1" name="Slide23.wav"/>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780" fill="hold"/>
                                        <p:tgtEl>
                                          <p:spTgt spid="2"/>
                                        </p:tgtEl>
                                      </p:cBhvr>
                                    </p:cmd>
                                  </p:childTnLst>
                                </p:cTn>
                              </p:par>
                              <p:par>
                                <p:cTn id="7" presetID="53" presetClass="entr" presetSubtype="0" fill="hold" grpId="0" nodeType="withEffect">
                                  <p:stCondLst>
                                    <p:cond delay="3750"/>
                                  </p:stCondLst>
                                  <p:childTnLst>
                                    <p:set>
                                      <p:cBhvr>
                                        <p:cTn id="8" dur="1" fill="hold">
                                          <p:stCondLst>
                                            <p:cond delay="0"/>
                                          </p:stCondLst>
                                        </p:cTn>
                                        <p:tgtEl>
                                          <p:spTgt spid="28675">
                                            <p:txEl>
                                              <p:pRg st="0" end="0"/>
                                            </p:txEl>
                                          </p:spTgt>
                                        </p:tgtEl>
                                        <p:attrNameLst>
                                          <p:attrName>style.visibility</p:attrName>
                                        </p:attrNameLst>
                                      </p:cBhvr>
                                      <p:to>
                                        <p:strVal val="visible"/>
                                      </p:to>
                                    </p:set>
                                    <p:anim calcmode="lin" valueType="num">
                                      <p:cBhvr>
                                        <p:cTn id="9"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8675">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28675">
                                            <p:txEl>
                                              <p:pRg st="0" end="0"/>
                                            </p:txEl>
                                          </p:spTgt>
                                        </p:tgtEl>
                                      </p:cBhvr>
                                    </p:animEffect>
                                  </p:childTnLst>
                                </p:cTn>
                              </p:par>
                              <p:par>
                                <p:cTn id="12" presetID="53" presetClass="entr" presetSubtype="0" fill="hold" grpId="0" nodeType="withEffect">
                                  <p:stCondLst>
                                    <p:cond delay="6250"/>
                                  </p:stCondLst>
                                  <p:childTnLst>
                                    <p:set>
                                      <p:cBhvr>
                                        <p:cTn id="13" dur="1" fill="hold">
                                          <p:stCondLst>
                                            <p:cond delay="0"/>
                                          </p:stCondLst>
                                        </p:cTn>
                                        <p:tgtEl>
                                          <p:spTgt spid="28675">
                                            <p:txEl>
                                              <p:pRg st="1" end="1"/>
                                            </p:txEl>
                                          </p:spTgt>
                                        </p:tgtEl>
                                        <p:attrNameLst>
                                          <p:attrName>style.visibility</p:attrName>
                                        </p:attrNameLst>
                                      </p:cBhvr>
                                      <p:to>
                                        <p:strVal val="visible"/>
                                      </p:to>
                                    </p:set>
                                    <p:anim calcmode="lin" valueType="num">
                                      <p:cBhvr>
                                        <p:cTn id="14"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867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8675">
                                            <p:txEl>
                                              <p:pRg st="1" end="1"/>
                                            </p:txEl>
                                          </p:spTgt>
                                        </p:tgtEl>
                                      </p:cBhvr>
                                    </p:animEffect>
                                  </p:childTnLst>
                                </p:cTn>
                              </p:par>
                              <p:par>
                                <p:cTn id="17" presetID="53" presetClass="entr" presetSubtype="0" fill="hold" grpId="0" nodeType="withEffect">
                                  <p:stCondLst>
                                    <p:cond delay="700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p:cTn id="19"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867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8675">
                                            <p:txEl>
                                              <p:pRg st="2" end="2"/>
                                            </p:txEl>
                                          </p:spTgt>
                                        </p:tgtEl>
                                      </p:cBhvr>
                                    </p:animEffect>
                                  </p:childTnLst>
                                </p:cTn>
                              </p:par>
                              <p:par>
                                <p:cTn id="22" presetID="53" presetClass="entr" presetSubtype="0" fill="hold" nodeType="withEffect">
                                  <p:stCondLst>
                                    <p:cond delay="65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0" fill="hold" nodeType="withEffect">
                                  <p:stCondLst>
                                    <p:cond delay="650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0" fill="hold" grpId="1" nodeType="withEffect">
                                  <p:stCondLst>
                                    <p:cond delay="7000"/>
                                  </p:stCondLst>
                                  <p:childTnLst>
                                    <p:set>
                                      <p:cBhvr>
                                        <p:cTn id="33" dur="1" fill="hold">
                                          <p:stCondLst>
                                            <p:cond delay="0"/>
                                          </p:stCondLst>
                                        </p:cTn>
                                        <p:tgtEl>
                                          <p:spTgt spid="28675">
                                            <p:txEl>
                                              <p:pRg st="2" end="2"/>
                                            </p:txEl>
                                          </p:spTgt>
                                        </p:tgtEl>
                                        <p:attrNameLst>
                                          <p:attrName>style.visibility</p:attrName>
                                        </p:attrNameLst>
                                      </p:cBhvr>
                                      <p:to>
                                        <p:strVal val="visible"/>
                                      </p:to>
                                    </p:set>
                                    <p:anim calcmode="lin" valueType="num">
                                      <p:cBhvr>
                                        <p:cTn id="34"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28675">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28675">
                                            <p:txEl>
                                              <p:pRg st="2" end="2"/>
                                            </p:txEl>
                                          </p:spTgt>
                                        </p:tgtEl>
                                      </p:cBhvr>
                                    </p:animEffect>
                                  </p:childTnLst>
                                </p:cTn>
                              </p:par>
                              <p:par>
                                <p:cTn id="37" presetID="53" presetClass="entr" presetSubtype="0" fill="hold" grpId="1" nodeType="withEffect">
                                  <p:stCondLst>
                                    <p:cond delay="13250"/>
                                  </p:stCondLst>
                                  <p:childTnLst>
                                    <p:set>
                                      <p:cBhvr>
                                        <p:cTn id="38" dur="1" fill="hold">
                                          <p:stCondLst>
                                            <p:cond delay="0"/>
                                          </p:stCondLst>
                                        </p:cTn>
                                        <p:tgtEl>
                                          <p:spTgt spid="28675">
                                            <p:txEl>
                                              <p:pRg st="3" end="3"/>
                                            </p:txEl>
                                          </p:spTgt>
                                        </p:tgtEl>
                                        <p:attrNameLst>
                                          <p:attrName>style.visibility</p:attrName>
                                        </p:attrNameLst>
                                      </p:cBhvr>
                                      <p:to>
                                        <p:strVal val="visible"/>
                                      </p:to>
                                    </p:set>
                                    <p:anim calcmode="lin" valueType="num">
                                      <p:cBhvr>
                                        <p:cTn id="39" dur="500" fill="hold"/>
                                        <p:tgtEl>
                                          <p:spTgt spid="28675">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28675">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28675">
                                            <p:txEl>
                                              <p:pRg st="3" end="3"/>
                                            </p:txEl>
                                          </p:spTgt>
                                        </p:tgtEl>
                                      </p:cBhvr>
                                    </p:animEffect>
                                  </p:childTnLst>
                                </p:cTn>
                              </p:par>
                              <p:par>
                                <p:cTn id="42" presetID="53" presetClass="entr" presetSubtype="0" fill="hold" grpId="1" nodeType="withEffect">
                                  <p:stCondLst>
                                    <p:cond delay="13250"/>
                                  </p:stCondLst>
                                  <p:childTnLst>
                                    <p:set>
                                      <p:cBhvr>
                                        <p:cTn id="43" dur="1" fill="hold">
                                          <p:stCondLst>
                                            <p:cond delay="0"/>
                                          </p:stCondLst>
                                        </p:cTn>
                                        <p:tgtEl>
                                          <p:spTgt spid="28675">
                                            <p:txEl>
                                              <p:pRg st="4" end="4"/>
                                            </p:txEl>
                                          </p:spTgt>
                                        </p:tgtEl>
                                        <p:attrNameLst>
                                          <p:attrName>style.visibility</p:attrName>
                                        </p:attrNameLst>
                                      </p:cBhvr>
                                      <p:to>
                                        <p:strVal val="visible"/>
                                      </p:to>
                                    </p:set>
                                    <p:anim calcmode="lin" valueType="num">
                                      <p:cBhvr>
                                        <p:cTn id="44" dur="500" fill="hold"/>
                                        <p:tgtEl>
                                          <p:spTgt spid="28675">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28675">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28675" grpId="0" uiExpand="1" build="p"/>
      <p:bldP spid="28675" grpId="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533400"/>
            <a:ext cx="8183563" cy="1050925"/>
          </a:xfrm>
        </p:spPr>
        <p:txBody>
          <a:bodyPr/>
          <a:lstStyle/>
          <a:p>
            <a:pPr eaLnBrk="1" fontAlgn="auto" hangingPunct="1">
              <a:spcAft>
                <a:spcPts val="0"/>
              </a:spcAft>
              <a:defRPr/>
            </a:pPr>
            <a:r>
              <a:rPr lang="en-US" dirty="0">
                <a:solidFill>
                  <a:schemeClr val="accent1">
                    <a:tint val="88000"/>
                    <a:satMod val="150000"/>
                  </a:schemeClr>
                </a:solidFill>
              </a:rPr>
              <a:t>Highspeed Handpieces</a:t>
            </a:r>
          </a:p>
        </p:txBody>
      </p:sp>
      <p:sp>
        <p:nvSpPr>
          <p:cNvPr id="29699" name="Rectangle 3"/>
          <p:cNvSpPr>
            <a:spLocks noGrp="1" noChangeArrowheads="1"/>
          </p:cNvSpPr>
          <p:nvPr>
            <p:ph idx="1"/>
          </p:nvPr>
        </p:nvSpPr>
        <p:spPr>
          <a:xfrm>
            <a:off x="533400" y="1676400"/>
            <a:ext cx="8183563" cy="3432175"/>
          </a:xfrm>
        </p:spPr>
        <p:txBody>
          <a:bodyPr/>
          <a:lstStyle/>
          <a:p>
            <a:pPr eaLnBrk="1" hangingPunct="1">
              <a:buFont typeface="Courier New" pitchFamily="49" charset="0"/>
              <a:buChar char="o"/>
            </a:pPr>
            <a:r>
              <a:rPr lang="en-US" sz="2400"/>
              <a:t>Lubricate with your The Dentist’s Choice Euro-Lube prior to sterilizing</a:t>
            </a:r>
          </a:p>
          <a:p>
            <a:pPr lvl="1" eaLnBrk="1" hangingPunct="1">
              <a:buFont typeface="Courier New" pitchFamily="49" charset="0"/>
              <a:buChar char="o"/>
            </a:pPr>
            <a:r>
              <a:rPr lang="en-US" sz="1800"/>
              <a:t>Be sure to use the proper lubricant nozzle for your handpiece and also affix a Spray Guard to the handpiece head to avoid splatter</a:t>
            </a:r>
          </a:p>
          <a:p>
            <a:pPr lvl="1" eaLnBrk="1" hangingPunct="1">
              <a:buFont typeface="Courier New" pitchFamily="49" charset="0"/>
              <a:buChar char="o"/>
            </a:pPr>
            <a:r>
              <a:rPr lang="en-US" sz="1800"/>
              <a:t>Spray lubricant through the handpiece for a 1 second burst</a:t>
            </a:r>
          </a:p>
          <a:p>
            <a:pPr lvl="1" eaLnBrk="1" hangingPunct="1">
              <a:buFont typeface="Courier New" pitchFamily="49" charset="0"/>
              <a:buChar char="o"/>
            </a:pPr>
            <a:r>
              <a:rPr lang="en-US" sz="1800"/>
              <a:t>Purge with air for 15 to 30 seconds</a:t>
            </a:r>
          </a:p>
          <a:p>
            <a:pPr lvl="1" eaLnBrk="1" hangingPunct="1">
              <a:buFont typeface="Courier New" pitchFamily="49" charset="0"/>
              <a:buChar char="o"/>
            </a:pPr>
            <a:r>
              <a:rPr lang="en-US" sz="1800"/>
              <a:t>Sterilize</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701" name="Picture 6" descr="LubeIT2.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4495800"/>
            <a:ext cx="23622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rot="780000">
            <a:off x="5621338" y="4191000"/>
            <a:ext cx="152400" cy="446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1260000">
            <a:off x="3362325" y="4838700"/>
            <a:ext cx="674688" cy="1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4" name="TextBox 9"/>
          <p:cNvSpPr txBox="1">
            <a:spLocks noChangeArrowheads="1"/>
          </p:cNvSpPr>
          <p:nvPr/>
        </p:nvSpPr>
        <p:spPr bwMode="auto">
          <a:xfrm>
            <a:off x="1219200" y="4800600"/>
            <a:ext cx="220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*Step 1: Push handpiece securely into lubricant nozzle</a:t>
            </a:r>
          </a:p>
        </p:txBody>
      </p:sp>
      <p:sp>
        <p:nvSpPr>
          <p:cNvPr id="29705" name="TextBox 10"/>
          <p:cNvSpPr txBox="1">
            <a:spLocks noChangeArrowheads="1"/>
          </p:cNvSpPr>
          <p:nvPr/>
        </p:nvSpPr>
        <p:spPr bwMode="auto">
          <a:xfrm>
            <a:off x="6096000" y="43434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*Step 2: Push lubricant activator cap for 1 second</a:t>
            </a:r>
          </a:p>
        </p:txBody>
      </p:sp>
      <p:pic>
        <p:nvPicPr>
          <p:cNvPr id="2" name="Slide24.wav">
            <a:hlinkClick r:id="" action="ppaction://media"/>
          </p:cNvPr>
          <p:cNvPicPr>
            <a:picLocks noRot="1" noChangeAspect="1"/>
          </p:cNvPicPr>
          <p:nvPr>
            <a:wavAudioFile r:embed="rId1" name="Slide24.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600" fill="hold"/>
                                        <p:tgtEl>
                                          <p:spTgt spid="2"/>
                                        </p:tgtEl>
                                      </p:cBhvr>
                                    </p:cmd>
                                  </p:childTnLst>
                                </p:cTn>
                              </p:par>
                              <p:par>
                                <p:cTn id="7" presetID="53" presetClass="entr" presetSubtype="0" fill="hold" grpId="0" nodeType="withEffect">
                                  <p:stCondLst>
                                    <p:cond delay="1500"/>
                                  </p:stCondLst>
                                  <p:childTnLst>
                                    <p:set>
                                      <p:cBhvr>
                                        <p:cTn id="8" dur="1" fill="hold">
                                          <p:stCondLst>
                                            <p:cond delay="0"/>
                                          </p:stCondLst>
                                        </p:cTn>
                                        <p:tgtEl>
                                          <p:spTgt spid="29699">
                                            <p:txEl>
                                              <p:pRg st="0" end="0"/>
                                            </p:txEl>
                                          </p:spTgt>
                                        </p:tgtEl>
                                        <p:attrNameLst>
                                          <p:attrName>style.visibility</p:attrName>
                                        </p:attrNameLst>
                                      </p:cBhvr>
                                      <p:to>
                                        <p:strVal val="visible"/>
                                      </p:to>
                                    </p:set>
                                    <p:anim calcmode="lin" valueType="num">
                                      <p:cBhvr>
                                        <p:cTn id="9"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29699">
                                            <p:txEl>
                                              <p:pRg st="0" end="0"/>
                                            </p:txEl>
                                          </p:spTgt>
                                        </p:tgtEl>
                                      </p:cBhvr>
                                    </p:animEffect>
                                  </p:childTnLst>
                                </p:cTn>
                              </p:par>
                              <p:par>
                                <p:cTn id="12" presetID="53" presetClass="entr" presetSubtype="0" fill="hold" grpId="0" nodeType="withEffect">
                                  <p:stCondLst>
                                    <p:cond delay="5250"/>
                                  </p:stCondLst>
                                  <p:childTnLst>
                                    <p:set>
                                      <p:cBhvr>
                                        <p:cTn id="13" dur="1" fill="hold">
                                          <p:stCondLst>
                                            <p:cond delay="0"/>
                                          </p:stCondLst>
                                        </p:cTn>
                                        <p:tgtEl>
                                          <p:spTgt spid="29699">
                                            <p:txEl>
                                              <p:pRg st="1" end="1"/>
                                            </p:txEl>
                                          </p:spTgt>
                                        </p:tgtEl>
                                        <p:attrNameLst>
                                          <p:attrName>style.visibility</p:attrName>
                                        </p:attrNameLst>
                                      </p:cBhvr>
                                      <p:to>
                                        <p:strVal val="visible"/>
                                      </p:to>
                                    </p:set>
                                    <p:anim calcmode="lin" valueType="num">
                                      <p:cBhvr>
                                        <p:cTn id="14"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9699">
                                            <p:txEl>
                                              <p:pRg st="1" end="1"/>
                                            </p:txEl>
                                          </p:spTgt>
                                        </p:tgtEl>
                                      </p:cBhvr>
                                    </p:animEffect>
                                  </p:childTnLst>
                                </p:cTn>
                              </p:par>
                              <p:par>
                                <p:cTn id="17" presetID="53" presetClass="entr" presetSubtype="0" fill="hold" nodeType="withEffect">
                                  <p:stCondLst>
                                    <p:cond delay="1175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p:cTn id="19" dur="5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969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9699">
                                            <p:txEl>
                                              <p:pRg st="2" end="2"/>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29701"/>
                                        </p:tgtEl>
                                        <p:attrNameLst>
                                          <p:attrName>style.visibility</p:attrName>
                                        </p:attrNameLst>
                                      </p:cBhvr>
                                      <p:to>
                                        <p:strVal val="visible"/>
                                      </p:to>
                                    </p:set>
                                    <p:anim calcmode="lin" valueType="num">
                                      <p:cBhvr>
                                        <p:cTn id="24" dur="500" fill="hold"/>
                                        <p:tgtEl>
                                          <p:spTgt spid="29701"/>
                                        </p:tgtEl>
                                        <p:attrNameLst>
                                          <p:attrName>ppt_w</p:attrName>
                                        </p:attrNameLst>
                                      </p:cBhvr>
                                      <p:tavLst>
                                        <p:tav tm="0">
                                          <p:val>
                                            <p:fltVal val="0"/>
                                          </p:val>
                                        </p:tav>
                                        <p:tav tm="100000">
                                          <p:val>
                                            <p:strVal val="#ppt_w"/>
                                          </p:val>
                                        </p:tav>
                                      </p:tavLst>
                                    </p:anim>
                                    <p:anim calcmode="lin" valueType="num">
                                      <p:cBhvr>
                                        <p:cTn id="25" dur="500" fill="hold"/>
                                        <p:tgtEl>
                                          <p:spTgt spid="29701"/>
                                        </p:tgtEl>
                                        <p:attrNameLst>
                                          <p:attrName>ppt_h</p:attrName>
                                        </p:attrNameLst>
                                      </p:cBhvr>
                                      <p:tavLst>
                                        <p:tav tm="0">
                                          <p:val>
                                            <p:fltVal val="0"/>
                                          </p:val>
                                        </p:tav>
                                        <p:tav tm="100000">
                                          <p:val>
                                            <p:strVal val="#ppt_h"/>
                                          </p:val>
                                        </p:tav>
                                      </p:tavLst>
                                    </p:anim>
                                    <p:animEffect transition="in" filter="fade">
                                      <p:cBhvr>
                                        <p:cTn id="26" dur="500"/>
                                        <p:tgtEl>
                                          <p:spTgt spid="29701"/>
                                        </p:tgtEl>
                                      </p:cBhvr>
                                    </p:animEffect>
                                  </p:childTnLst>
                                </p:cTn>
                              </p:par>
                              <p:par>
                                <p:cTn id="27" presetID="53" presetClass="entr" presetSubtype="0" fill="hold" grpId="0" nodeType="withEffect">
                                  <p:stCondLst>
                                    <p:cond delay="525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0" fill="hold" grpId="0" nodeType="withEffect">
                                  <p:stCondLst>
                                    <p:cond delay="525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0" fill="hold" grpId="0" nodeType="withEffect">
                                  <p:stCondLst>
                                    <p:cond delay="5250"/>
                                  </p:stCondLst>
                                  <p:childTnLst>
                                    <p:set>
                                      <p:cBhvr>
                                        <p:cTn id="38" dur="1" fill="hold">
                                          <p:stCondLst>
                                            <p:cond delay="0"/>
                                          </p:stCondLst>
                                        </p:cTn>
                                        <p:tgtEl>
                                          <p:spTgt spid="29704"/>
                                        </p:tgtEl>
                                        <p:attrNameLst>
                                          <p:attrName>style.visibility</p:attrName>
                                        </p:attrNameLst>
                                      </p:cBhvr>
                                      <p:to>
                                        <p:strVal val="visible"/>
                                      </p:to>
                                    </p:set>
                                    <p:anim calcmode="lin" valueType="num">
                                      <p:cBhvr>
                                        <p:cTn id="39" dur="500" fill="hold"/>
                                        <p:tgtEl>
                                          <p:spTgt spid="29704"/>
                                        </p:tgtEl>
                                        <p:attrNameLst>
                                          <p:attrName>ppt_w</p:attrName>
                                        </p:attrNameLst>
                                      </p:cBhvr>
                                      <p:tavLst>
                                        <p:tav tm="0">
                                          <p:val>
                                            <p:fltVal val="0"/>
                                          </p:val>
                                        </p:tav>
                                        <p:tav tm="100000">
                                          <p:val>
                                            <p:strVal val="#ppt_w"/>
                                          </p:val>
                                        </p:tav>
                                      </p:tavLst>
                                    </p:anim>
                                    <p:anim calcmode="lin" valueType="num">
                                      <p:cBhvr>
                                        <p:cTn id="40" dur="500" fill="hold"/>
                                        <p:tgtEl>
                                          <p:spTgt spid="29704"/>
                                        </p:tgtEl>
                                        <p:attrNameLst>
                                          <p:attrName>ppt_h</p:attrName>
                                        </p:attrNameLst>
                                      </p:cBhvr>
                                      <p:tavLst>
                                        <p:tav tm="0">
                                          <p:val>
                                            <p:fltVal val="0"/>
                                          </p:val>
                                        </p:tav>
                                        <p:tav tm="100000">
                                          <p:val>
                                            <p:strVal val="#ppt_h"/>
                                          </p:val>
                                        </p:tav>
                                      </p:tavLst>
                                    </p:anim>
                                    <p:animEffect transition="in" filter="fade">
                                      <p:cBhvr>
                                        <p:cTn id="41" dur="500"/>
                                        <p:tgtEl>
                                          <p:spTgt spid="29704"/>
                                        </p:tgtEl>
                                      </p:cBhvr>
                                    </p:animEffect>
                                  </p:childTnLst>
                                </p:cTn>
                              </p:par>
                              <p:par>
                                <p:cTn id="42" presetID="53" presetClass="entr" presetSubtype="0" fill="hold" grpId="0" nodeType="withEffect">
                                  <p:stCondLst>
                                    <p:cond delay="5250"/>
                                  </p:stCondLst>
                                  <p:childTnLst>
                                    <p:set>
                                      <p:cBhvr>
                                        <p:cTn id="43" dur="1" fill="hold">
                                          <p:stCondLst>
                                            <p:cond delay="0"/>
                                          </p:stCondLst>
                                        </p:cTn>
                                        <p:tgtEl>
                                          <p:spTgt spid="29705"/>
                                        </p:tgtEl>
                                        <p:attrNameLst>
                                          <p:attrName>style.visibility</p:attrName>
                                        </p:attrNameLst>
                                      </p:cBhvr>
                                      <p:to>
                                        <p:strVal val="visible"/>
                                      </p:to>
                                    </p:set>
                                    <p:anim calcmode="lin" valueType="num">
                                      <p:cBhvr>
                                        <p:cTn id="44" dur="500" fill="hold"/>
                                        <p:tgtEl>
                                          <p:spTgt spid="29705"/>
                                        </p:tgtEl>
                                        <p:attrNameLst>
                                          <p:attrName>ppt_w</p:attrName>
                                        </p:attrNameLst>
                                      </p:cBhvr>
                                      <p:tavLst>
                                        <p:tav tm="0">
                                          <p:val>
                                            <p:fltVal val="0"/>
                                          </p:val>
                                        </p:tav>
                                        <p:tav tm="100000">
                                          <p:val>
                                            <p:strVal val="#ppt_w"/>
                                          </p:val>
                                        </p:tav>
                                      </p:tavLst>
                                    </p:anim>
                                    <p:anim calcmode="lin" valueType="num">
                                      <p:cBhvr>
                                        <p:cTn id="45" dur="500" fill="hold"/>
                                        <p:tgtEl>
                                          <p:spTgt spid="29705"/>
                                        </p:tgtEl>
                                        <p:attrNameLst>
                                          <p:attrName>ppt_h</p:attrName>
                                        </p:attrNameLst>
                                      </p:cBhvr>
                                      <p:tavLst>
                                        <p:tav tm="0">
                                          <p:val>
                                            <p:fltVal val="0"/>
                                          </p:val>
                                        </p:tav>
                                        <p:tav tm="100000">
                                          <p:val>
                                            <p:strVal val="#ppt_h"/>
                                          </p:val>
                                        </p:tav>
                                      </p:tavLst>
                                    </p:anim>
                                    <p:animEffect transition="in" filter="fade">
                                      <p:cBhvr>
                                        <p:cTn id="46" dur="500"/>
                                        <p:tgtEl>
                                          <p:spTgt spid="29705"/>
                                        </p:tgtEl>
                                      </p:cBhvr>
                                    </p:animEffect>
                                  </p:childTnLst>
                                </p:cTn>
                              </p:par>
                              <p:par>
                                <p:cTn id="47" presetID="53" presetClass="entr" presetSubtype="0" fill="hold" nodeType="withEffect">
                                  <p:stCondLst>
                                    <p:cond delay="15750"/>
                                  </p:stCondLst>
                                  <p:childTnLst>
                                    <p:set>
                                      <p:cBhvr>
                                        <p:cTn id="48" dur="1" fill="hold">
                                          <p:stCondLst>
                                            <p:cond delay="0"/>
                                          </p:stCondLst>
                                        </p:cTn>
                                        <p:tgtEl>
                                          <p:spTgt spid="29699">
                                            <p:txEl>
                                              <p:pRg st="3" end="3"/>
                                            </p:txEl>
                                          </p:spTgt>
                                        </p:tgtEl>
                                        <p:attrNameLst>
                                          <p:attrName>style.visibility</p:attrName>
                                        </p:attrNameLst>
                                      </p:cBhvr>
                                      <p:to>
                                        <p:strVal val="visible"/>
                                      </p:to>
                                    </p:set>
                                    <p:anim calcmode="lin" valueType="num">
                                      <p:cBhvr>
                                        <p:cTn id="49"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29699">
                                            <p:txEl>
                                              <p:pRg st="3" end="3"/>
                                            </p:txEl>
                                          </p:spTgt>
                                        </p:tgtEl>
                                      </p:cBhvr>
                                    </p:animEffect>
                                  </p:childTnLst>
                                </p:cTn>
                              </p:par>
                              <p:par>
                                <p:cTn id="52" presetID="53" presetClass="entr" presetSubtype="0" fill="hold" nodeType="withEffect">
                                  <p:stCondLst>
                                    <p:cond delay="19000"/>
                                  </p:stCondLst>
                                  <p:childTnLst>
                                    <p:set>
                                      <p:cBhvr>
                                        <p:cTn id="53" dur="1" fill="hold">
                                          <p:stCondLst>
                                            <p:cond delay="0"/>
                                          </p:stCondLst>
                                        </p:cTn>
                                        <p:tgtEl>
                                          <p:spTgt spid="29699">
                                            <p:txEl>
                                              <p:pRg st="4" end="4"/>
                                            </p:txEl>
                                          </p:spTgt>
                                        </p:tgtEl>
                                        <p:attrNameLst>
                                          <p:attrName>style.visibility</p:attrName>
                                        </p:attrNameLst>
                                      </p:cBhvr>
                                      <p:to>
                                        <p:strVal val="visible"/>
                                      </p:to>
                                    </p:set>
                                    <p:anim calcmode="lin" valueType="num">
                                      <p:cBhvr>
                                        <p:cTn id="54" dur="50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29699">
                                            <p:txEl>
                                              <p:pRg st="4" end="4"/>
                                            </p:txEl>
                                          </p:spTgt>
                                        </p:tgtEl>
                                        <p:attrNameLst>
                                          <p:attrName>ppt_h</p:attrName>
                                        </p:attrNameLst>
                                      </p:cBhvr>
                                      <p:tavLst>
                                        <p:tav tm="0">
                                          <p:val>
                                            <p:fltVal val="0"/>
                                          </p:val>
                                        </p:tav>
                                        <p:tav tm="100000">
                                          <p:val>
                                            <p:strVal val="#ppt_h"/>
                                          </p:val>
                                        </p:tav>
                                      </p:tavLst>
                                    </p:anim>
                                    <p:animEffect transition="in" filter="fade">
                                      <p:cBhvr>
                                        <p:cTn id="56"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29699" grpId="0" uiExpand="1" build="p"/>
      <p:bldP spid="8" grpId="0" animBg="1"/>
      <p:bldP spid="9" grpId="0" animBg="1"/>
      <p:bldP spid="29704" grpId="0"/>
      <p:bldP spid="297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0"/>
            <a:ext cx="8183563" cy="1050925"/>
          </a:xfrm>
        </p:spPr>
        <p:txBody>
          <a:bodyPr/>
          <a:lstStyle/>
          <a:p>
            <a:pPr eaLnBrk="1" fontAlgn="auto" hangingPunct="1">
              <a:spcAft>
                <a:spcPts val="0"/>
              </a:spcAft>
              <a:defRPr/>
            </a:pPr>
            <a:r>
              <a:rPr lang="en-US" dirty="0">
                <a:solidFill>
                  <a:schemeClr val="accent1">
                    <a:tint val="88000"/>
                    <a:satMod val="150000"/>
                  </a:schemeClr>
                </a:solidFill>
              </a:rPr>
              <a:t>Highspeed Handpieces</a:t>
            </a:r>
          </a:p>
        </p:txBody>
      </p:sp>
      <p:sp>
        <p:nvSpPr>
          <p:cNvPr id="30723" name="Rectangle 3"/>
          <p:cNvSpPr>
            <a:spLocks noGrp="1" noChangeArrowheads="1"/>
          </p:cNvSpPr>
          <p:nvPr>
            <p:ph idx="1"/>
          </p:nvPr>
        </p:nvSpPr>
        <p:spPr>
          <a:xfrm>
            <a:off x="457200" y="1981200"/>
            <a:ext cx="8183563" cy="3498850"/>
          </a:xfrm>
        </p:spPr>
        <p:txBody>
          <a:bodyPr/>
          <a:lstStyle/>
          <a:p>
            <a:pPr eaLnBrk="1" hangingPunct="1">
              <a:buFont typeface="Courier New" pitchFamily="49" charset="0"/>
              <a:buChar char="o"/>
            </a:pPr>
            <a:r>
              <a:rPr lang="en-US" sz="2400"/>
              <a:t>Following sterilization, lubricate once more</a:t>
            </a:r>
          </a:p>
          <a:p>
            <a:pPr eaLnBrk="1" hangingPunct="1">
              <a:buFont typeface="Courier New" pitchFamily="49" charset="0"/>
              <a:buChar char="o"/>
            </a:pPr>
            <a:r>
              <a:rPr lang="en-US" sz="2400"/>
              <a:t>You can lengthen the life of your handpieces up to 40% by lubricating them after sterilization as well</a:t>
            </a:r>
          </a:p>
          <a:p>
            <a:pPr lvl="1" eaLnBrk="1" hangingPunct="1">
              <a:buFont typeface="Courier New" pitchFamily="49" charset="0"/>
              <a:buChar char="o"/>
            </a:pPr>
            <a:r>
              <a:rPr lang="en-US" sz="2000"/>
              <a:t>Simply spray a 1 second burst of lubricant through the handpiece</a:t>
            </a:r>
          </a:p>
          <a:p>
            <a:pPr lvl="1" eaLnBrk="1" hangingPunct="1">
              <a:buFont typeface="Courier New" pitchFamily="49" charset="0"/>
              <a:buChar char="o"/>
            </a:pPr>
            <a:r>
              <a:rPr lang="en-US" sz="2000"/>
              <a:t>Purge on an air station or operatory for 15 to 30 seconds before use by doctor</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Slide25.wav">
            <a:hlinkClick r:id="" action="ppaction://media"/>
          </p:cNvPr>
          <p:cNvPicPr>
            <a:picLocks noRot="1" noChangeAspect="1"/>
          </p:cNvPicPr>
          <p:nvPr>
            <a:wavAudioFile r:embed="rId1" name="Slide25.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832" fill="hold"/>
                                        <p:tgtEl>
                                          <p:spTgt spid="3"/>
                                        </p:tgtEl>
                                      </p:cBhvr>
                                    </p:cmd>
                                  </p:childTnLst>
                                </p:cTn>
                              </p:par>
                              <p:par>
                                <p:cTn id="7" presetID="53" presetClass="entr" presetSubtype="0" fill="hold" grpId="0" nodeType="withEffect">
                                  <p:stCondLst>
                                    <p:cond delay="2000"/>
                                  </p:stCondLst>
                                  <p:childTnLst>
                                    <p:set>
                                      <p:cBhvr>
                                        <p:cTn id="8" dur="1" fill="hold">
                                          <p:stCondLst>
                                            <p:cond delay="0"/>
                                          </p:stCondLst>
                                        </p:cTn>
                                        <p:tgtEl>
                                          <p:spTgt spid="30723">
                                            <p:txEl>
                                              <p:pRg st="0" end="0"/>
                                            </p:txEl>
                                          </p:spTgt>
                                        </p:tgtEl>
                                        <p:attrNameLst>
                                          <p:attrName>style.visibility</p:attrName>
                                        </p:attrNameLst>
                                      </p:cBhvr>
                                      <p:to>
                                        <p:strVal val="visible"/>
                                      </p:to>
                                    </p:set>
                                    <p:anim calcmode="lin" valueType="num">
                                      <p:cBhvr>
                                        <p:cTn id="9" dur="5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072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0723">
                                            <p:txEl>
                                              <p:pRg st="0" end="0"/>
                                            </p:txEl>
                                          </p:spTgt>
                                        </p:tgtEl>
                                      </p:cBhvr>
                                    </p:animEffect>
                                  </p:childTnLst>
                                </p:cTn>
                              </p:par>
                              <p:par>
                                <p:cTn id="12" presetID="53" presetClass="entr" presetSubtype="0" fill="hold" grpId="0" nodeType="withEffect">
                                  <p:stCondLst>
                                    <p:cond delay="4750"/>
                                  </p:stCondLst>
                                  <p:childTnLst>
                                    <p:set>
                                      <p:cBhvr>
                                        <p:cTn id="13" dur="1" fill="hold">
                                          <p:stCondLst>
                                            <p:cond delay="0"/>
                                          </p:stCondLst>
                                        </p:cTn>
                                        <p:tgtEl>
                                          <p:spTgt spid="30723">
                                            <p:txEl>
                                              <p:pRg st="1" end="1"/>
                                            </p:txEl>
                                          </p:spTgt>
                                        </p:tgtEl>
                                        <p:attrNameLst>
                                          <p:attrName>style.visibility</p:attrName>
                                        </p:attrNameLst>
                                      </p:cBhvr>
                                      <p:to>
                                        <p:strVal val="visible"/>
                                      </p:to>
                                    </p:set>
                                    <p:anim calcmode="lin" valueType="num">
                                      <p:cBhvr>
                                        <p:cTn id="14" dur="500" fill="hold"/>
                                        <p:tgtEl>
                                          <p:spTgt spid="3072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072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0723">
                                            <p:txEl>
                                              <p:pRg st="1" end="1"/>
                                            </p:txEl>
                                          </p:spTgt>
                                        </p:tgtEl>
                                      </p:cBhvr>
                                    </p:animEffect>
                                  </p:childTnLst>
                                </p:cTn>
                              </p:par>
                              <p:par>
                                <p:cTn id="17" presetID="53" presetClass="entr" presetSubtype="0" fill="hold" grpId="0" nodeType="withEffect">
                                  <p:stCondLst>
                                    <p:cond delay="1100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p:cTn id="19" dur="500" fill="hold"/>
                                        <p:tgtEl>
                                          <p:spTgt spid="3072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072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0723">
                                            <p:txEl>
                                              <p:pRg st="2" end="2"/>
                                            </p:txEl>
                                          </p:spTgt>
                                        </p:tgtEl>
                                      </p:cBhvr>
                                    </p:animEffect>
                                  </p:childTnLst>
                                </p:cTn>
                              </p:par>
                              <p:par>
                                <p:cTn id="22" presetID="53" presetClass="entr" presetSubtype="0" fill="hold" grpId="0" nodeType="withEffect">
                                  <p:stCondLst>
                                    <p:cond delay="14750"/>
                                  </p:stCondLst>
                                  <p:childTnLst>
                                    <p:set>
                                      <p:cBhvr>
                                        <p:cTn id="23" dur="1" fill="hold">
                                          <p:stCondLst>
                                            <p:cond delay="0"/>
                                          </p:stCondLst>
                                        </p:cTn>
                                        <p:tgtEl>
                                          <p:spTgt spid="30723">
                                            <p:txEl>
                                              <p:pRg st="3" end="3"/>
                                            </p:txEl>
                                          </p:spTgt>
                                        </p:tgtEl>
                                        <p:attrNameLst>
                                          <p:attrName>style.visibility</p:attrName>
                                        </p:attrNameLst>
                                      </p:cBhvr>
                                      <p:to>
                                        <p:strVal val="visible"/>
                                      </p:to>
                                    </p:set>
                                    <p:anim calcmode="lin" valueType="num">
                                      <p:cBhvr>
                                        <p:cTn id="24" dur="500" fill="hold"/>
                                        <p:tgtEl>
                                          <p:spTgt spid="3072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072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3072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609600"/>
            <a:ext cx="8183563" cy="1050925"/>
          </a:xfrm>
        </p:spPr>
        <p:txBody>
          <a:bodyPr/>
          <a:lstStyle/>
          <a:p>
            <a:pPr eaLnBrk="1" fontAlgn="auto" hangingPunct="1">
              <a:spcAft>
                <a:spcPts val="0"/>
              </a:spcAft>
              <a:defRPr/>
            </a:pPr>
            <a:r>
              <a:rPr lang="en-US" dirty="0">
                <a:solidFill>
                  <a:schemeClr val="accent1">
                    <a:tint val="88000"/>
                    <a:satMod val="150000"/>
                  </a:schemeClr>
                </a:solidFill>
              </a:rPr>
              <a:t>Slowspeed Handpieces</a:t>
            </a:r>
          </a:p>
        </p:txBody>
      </p:sp>
      <p:sp>
        <p:nvSpPr>
          <p:cNvPr id="31747" name="Rectangle 3"/>
          <p:cNvSpPr>
            <a:spLocks noGrp="1" noChangeArrowheads="1"/>
          </p:cNvSpPr>
          <p:nvPr>
            <p:ph idx="1"/>
          </p:nvPr>
        </p:nvSpPr>
        <p:spPr>
          <a:xfrm>
            <a:off x="533400" y="1905000"/>
            <a:ext cx="8183563" cy="3270250"/>
          </a:xfrm>
        </p:spPr>
        <p:txBody>
          <a:bodyPr/>
          <a:lstStyle/>
          <a:p>
            <a:pPr eaLnBrk="1" hangingPunct="1">
              <a:buFont typeface="Courier New" pitchFamily="49" charset="0"/>
              <a:buChar char="o"/>
            </a:pPr>
            <a:r>
              <a:rPr lang="en-US" sz="2000"/>
              <a:t>Using your Pen Oiler, place 3 drops of oil into the Drive-Air tube (see below)</a:t>
            </a:r>
          </a:p>
          <a:p>
            <a:pPr eaLnBrk="1" hangingPunct="1">
              <a:buFont typeface="Courier New" pitchFamily="49" charset="0"/>
              <a:buChar char="o"/>
            </a:pPr>
            <a:r>
              <a:rPr lang="en-US" sz="2000"/>
              <a:t>Run the handpiece for 10 to 20 seconds</a:t>
            </a:r>
          </a:p>
          <a:p>
            <a:pPr eaLnBrk="1" hangingPunct="1">
              <a:buFont typeface="Courier New" pitchFamily="49" charset="0"/>
              <a:buChar char="o"/>
            </a:pPr>
            <a:r>
              <a:rPr lang="en-US" sz="2000"/>
              <a:t>To clean exterior, simply wipe the surface with a cotton swab containing a small amount of alcohol</a:t>
            </a:r>
          </a:p>
          <a:p>
            <a:pPr eaLnBrk="1" hangingPunct="1">
              <a:buFont typeface="Courier New" pitchFamily="49" charset="0"/>
              <a:buChar char="o"/>
            </a:pPr>
            <a:r>
              <a:rPr lang="en-US" sz="2000"/>
              <a:t>Sterilize the Handpiece</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riveAir.gif"/>
          <p:cNvPicPr>
            <a:picLocks noChangeAspect="1"/>
          </p:cNvPicPr>
          <p:nvPr/>
        </p:nvPicPr>
        <p:blipFill>
          <a:blip r:embed="rId5" cstate="print"/>
          <a:stretch>
            <a:fillRect/>
          </a:stretch>
        </p:blipFill>
        <p:spPr>
          <a:xfrm>
            <a:off x="1828800" y="4114800"/>
            <a:ext cx="3238500" cy="1562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750" name="TextBox 5"/>
          <p:cNvSpPr txBox="1">
            <a:spLocks noChangeArrowheads="1"/>
          </p:cNvSpPr>
          <p:nvPr/>
        </p:nvSpPr>
        <p:spPr bwMode="auto">
          <a:xfrm>
            <a:off x="5257800" y="4495800"/>
            <a:ext cx="2895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 The arrows point to the Drive-Air tube for the 3 different slowspeed back ends you may encounter</a:t>
            </a:r>
          </a:p>
        </p:txBody>
      </p:sp>
      <p:pic>
        <p:nvPicPr>
          <p:cNvPr id="2" name="Slide26.wav">
            <a:hlinkClick r:id="" action="ppaction://media"/>
          </p:cNvPr>
          <p:cNvPicPr>
            <a:picLocks noRot="1" noChangeAspect="1"/>
          </p:cNvPicPr>
          <p:nvPr>
            <a:wavAudioFile r:embed="rId1" name="Slide26.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365" fill="hold"/>
                                        <p:tgtEl>
                                          <p:spTgt spid="2"/>
                                        </p:tgtEl>
                                      </p:cBhvr>
                                    </p:cmd>
                                  </p:childTnLst>
                                </p:cTn>
                              </p:par>
                              <p:par>
                                <p:cTn id="7" presetID="53" presetClass="entr" presetSubtype="0" fill="hold" grpId="0" nodeType="withEffect">
                                  <p:stCondLst>
                                    <p:cond delay="2000"/>
                                  </p:stCondLst>
                                  <p:childTnLst>
                                    <p:set>
                                      <p:cBhvr>
                                        <p:cTn id="8" dur="1" fill="hold">
                                          <p:stCondLst>
                                            <p:cond delay="0"/>
                                          </p:stCondLst>
                                        </p:cTn>
                                        <p:tgtEl>
                                          <p:spTgt spid="31747">
                                            <p:txEl>
                                              <p:pRg st="0" end="0"/>
                                            </p:txEl>
                                          </p:spTgt>
                                        </p:tgtEl>
                                        <p:attrNameLst>
                                          <p:attrName>style.visibility</p:attrName>
                                        </p:attrNameLst>
                                      </p:cBhvr>
                                      <p:to>
                                        <p:strVal val="visible"/>
                                      </p:to>
                                    </p:set>
                                    <p:anim calcmode="lin" valueType="num">
                                      <p:cBhvr>
                                        <p:cTn id="9" dur="5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1747">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1747">
                                            <p:txEl>
                                              <p:pRg st="0" end="0"/>
                                            </p:txEl>
                                          </p:spTgt>
                                        </p:tgtEl>
                                      </p:cBhvr>
                                    </p:animEffect>
                                  </p:childTnLst>
                                </p:cTn>
                              </p:par>
                              <p:par>
                                <p:cTn id="12" presetID="53" presetClass="entr" presetSubtype="0" fill="hold" nodeType="withEffect">
                                  <p:stCondLst>
                                    <p:cond delay="2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0" fill="hold" grpId="0" nodeType="withEffect">
                                  <p:stCondLst>
                                    <p:cond delay="2000"/>
                                  </p:stCondLst>
                                  <p:childTnLst>
                                    <p:set>
                                      <p:cBhvr>
                                        <p:cTn id="18" dur="1" fill="hold">
                                          <p:stCondLst>
                                            <p:cond delay="0"/>
                                          </p:stCondLst>
                                        </p:cTn>
                                        <p:tgtEl>
                                          <p:spTgt spid="31750"/>
                                        </p:tgtEl>
                                        <p:attrNameLst>
                                          <p:attrName>style.visibility</p:attrName>
                                        </p:attrNameLst>
                                      </p:cBhvr>
                                      <p:to>
                                        <p:strVal val="visible"/>
                                      </p:to>
                                    </p:set>
                                    <p:anim calcmode="lin" valueType="num">
                                      <p:cBhvr>
                                        <p:cTn id="19" dur="500" fill="hold"/>
                                        <p:tgtEl>
                                          <p:spTgt spid="31750"/>
                                        </p:tgtEl>
                                        <p:attrNameLst>
                                          <p:attrName>ppt_w</p:attrName>
                                        </p:attrNameLst>
                                      </p:cBhvr>
                                      <p:tavLst>
                                        <p:tav tm="0">
                                          <p:val>
                                            <p:fltVal val="0"/>
                                          </p:val>
                                        </p:tav>
                                        <p:tav tm="100000">
                                          <p:val>
                                            <p:strVal val="#ppt_w"/>
                                          </p:val>
                                        </p:tav>
                                      </p:tavLst>
                                    </p:anim>
                                    <p:anim calcmode="lin" valueType="num">
                                      <p:cBhvr>
                                        <p:cTn id="20" dur="500" fill="hold"/>
                                        <p:tgtEl>
                                          <p:spTgt spid="31750"/>
                                        </p:tgtEl>
                                        <p:attrNameLst>
                                          <p:attrName>ppt_h</p:attrName>
                                        </p:attrNameLst>
                                      </p:cBhvr>
                                      <p:tavLst>
                                        <p:tav tm="0">
                                          <p:val>
                                            <p:fltVal val="0"/>
                                          </p:val>
                                        </p:tav>
                                        <p:tav tm="100000">
                                          <p:val>
                                            <p:strVal val="#ppt_h"/>
                                          </p:val>
                                        </p:tav>
                                      </p:tavLst>
                                    </p:anim>
                                    <p:animEffect transition="in" filter="fade">
                                      <p:cBhvr>
                                        <p:cTn id="21" dur="500"/>
                                        <p:tgtEl>
                                          <p:spTgt spid="31750"/>
                                        </p:tgtEl>
                                      </p:cBhvr>
                                    </p:animEffect>
                                  </p:childTnLst>
                                </p:cTn>
                              </p:par>
                              <p:par>
                                <p:cTn id="22" presetID="53" presetClass="entr" presetSubtype="0" fill="hold" nodeType="withEffect">
                                  <p:stCondLst>
                                    <p:cond delay="8500"/>
                                  </p:stCondLst>
                                  <p:childTnLst>
                                    <p:set>
                                      <p:cBhvr>
                                        <p:cTn id="23" dur="1" fill="hold">
                                          <p:stCondLst>
                                            <p:cond delay="0"/>
                                          </p:stCondLst>
                                        </p:cTn>
                                        <p:tgtEl>
                                          <p:spTgt spid="31747">
                                            <p:txEl>
                                              <p:pRg st="1" end="1"/>
                                            </p:txEl>
                                          </p:spTgt>
                                        </p:tgtEl>
                                        <p:attrNameLst>
                                          <p:attrName>style.visibility</p:attrName>
                                        </p:attrNameLst>
                                      </p:cBhvr>
                                      <p:to>
                                        <p:strVal val="visible"/>
                                      </p:to>
                                    </p:set>
                                    <p:anim calcmode="lin" valueType="num">
                                      <p:cBhvr>
                                        <p:cTn id="24" dur="500" fill="hold"/>
                                        <p:tgtEl>
                                          <p:spTgt spid="3174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174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1747">
                                            <p:txEl>
                                              <p:pRg st="1" end="1"/>
                                            </p:txEl>
                                          </p:spTgt>
                                        </p:tgtEl>
                                      </p:cBhvr>
                                    </p:animEffect>
                                  </p:childTnLst>
                                </p:cTn>
                              </p:par>
                              <p:par>
                                <p:cTn id="27" presetID="53" presetClass="entr" presetSubtype="0" fill="hold" nodeType="withEffect">
                                  <p:stCondLst>
                                    <p:cond delay="11250"/>
                                  </p:stCondLst>
                                  <p:childTnLst>
                                    <p:set>
                                      <p:cBhvr>
                                        <p:cTn id="28" dur="1" fill="hold">
                                          <p:stCondLst>
                                            <p:cond delay="0"/>
                                          </p:stCondLst>
                                        </p:cTn>
                                        <p:tgtEl>
                                          <p:spTgt spid="31747">
                                            <p:txEl>
                                              <p:pRg st="2" end="2"/>
                                            </p:txEl>
                                          </p:spTgt>
                                        </p:tgtEl>
                                        <p:attrNameLst>
                                          <p:attrName>style.visibility</p:attrName>
                                        </p:attrNameLst>
                                      </p:cBhvr>
                                      <p:to>
                                        <p:strVal val="visible"/>
                                      </p:to>
                                    </p:set>
                                    <p:anim calcmode="lin" valueType="num">
                                      <p:cBhvr>
                                        <p:cTn id="29" dur="500" fill="hold"/>
                                        <p:tgtEl>
                                          <p:spTgt spid="31747">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1747">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1747">
                                            <p:txEl>
                                              <p:pRg st="2" end="2"/>
                                            </p:txEl>
                                          </p:spTgt>
                                        </p:tgtEl>
                                      </p:cBhvr>
                                    </p:animEffect>
                                  </p:childTnLst>
                                </p:cTn>
                              </p:par>
                              <p:par>
                                <p:cTn id="32" presetID="53" presetClass="entr" presetSubtype="0" fill="hold" nodeType="withEffect">
                                  <p:stCondLst>
                                    <p:cond delay="17500"/>
                                  </p:stCondLst>
                                  <p:childTnLst>
                                    <p:set>
                                      <p:cBhvr>
                                        <p:cTn id="33" dur="1" fill="hold">
                                          <p:stCondLst>
                                            <p:cond delay="0"/>
                                          </p:stCondLst>
                                        </p:cTn>
                                        <p:tgtEl>
                                          <p:spTgt spid="31747">
                                            <p:txEl>
                                              <p:pRg st="3" end="3"/>
                                            </p:txEl>
                                          </p:spTgt>
                                        </p:tgtEl>
                                        <p:attrNameLst>
                                          <p:attrName>style.visibility</p:attrName>
                                        </p:attrNameLst>
                                      </p:cBhvr>
                                      <p:to>
                                        <p:strVal val="visible"/>
                                      </p:to>
                                    </p:set>
                                    <p:anim calcmode="lin" valueType="num">
                                      <p:cBhvr>
                                        <p:cTn id="34" dur="500" fill="hold"/>
                                        <p:tgtEl>
                                          <p:spTgt spid="31747">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1747">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1747" grpId="0" build="p"/>
      <p:bldP spid="317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183563" cy="1050925"/>
          </a:xfrm>
        </p:spPr>
        <p:txBody>
          <a:bodyPr/>
          <a:lstStyle/>
          <a:p>
            <a:pPr eaLnBrk="1" fontAlgn="auto" hangingPunct="1">
              <a:spcAft>
                <a:spcPts val="0"/>
              </a:spcAft>
              <a:defRPr/>
            </a:pPr>
            <a:r>
              <a:rPr lang="en-US" dirty="0">
                <a:solidFill>
                  <a:schemeClr val="accent1">
                    <a:tint val="88000"/>
                    <a:satMod val="150000"/>
                  </a:schemeClr>
                </a:solidFill>
              </a:rPr>
              <a:t>Slowspeed Handpieces</a:t>
            </a:r>
          </a:p>
        </p:txBody>
      </p:sp>
      <p:sp>
        <p:nvSpPr>
          <p:cNvPr id="32771" name="Content Placeholder 2"/>
          <p:cNvSpPr>
            <a:spLocks noGrp="1"/>
          </p:cNvSpPr>
          <p:nvPr>
            <p:ph idx="1"/>
          </p:nvPr>
        </p:nvSpPr>
        <p:spPr>
          <a:xfrm>
            <a:off x="457200" y="1905000"/>
            <a:ext cx="8183563" cy="3498850"/>
          </a:xfrm>
        </p:spPr>
        <p:txBody>
          <a:bodyPr/>
          <a:lstStyle/>
          <a:p>
            <a:pPr eaLnBrk="1" hangingPunct="1">
              <a:buFont typeface="Courier New" pitchFamily="49" charset="0"/>
              <a:buChar char="o"/>
            </a:pPr>
            <a:r>
              <a:rPr lang="en-US" sz="2400"/>
              <a:t>Lubrication for slowspeed handpieces that fit onto a swivel coupler</a:t>
            </a:r>
          </a:p>
          <a:p>
            <a:pPr lvl="1" eaLnBrk="1" hangingPunct="1">
              <a:buFont typeface="Courier New" pitchFamily="49" charset="0"/>
              <a:buChar char="o"/>
            </a:pPr>
            <a:r>
              <a:rPr lang="en-US" sz="2000"/>
              <a:t>Like most highspeed handpieces, you will need to affix the proper nozzle for your model of handpiece to a can of lubricant</a:t>
            </a:r>
          </a:p>
          <a:p>
            <a:pPr lvl="1" eaLnBrk="1" hangingPunct="1">
              <a:buFont typeface="Courier New" pitchFamily="49" charset="0"/>
              <a:buChar char="o"/>
            </a:pPr>
            <a:r>
              <a:rPr lang="en-US" sz="2000"/>
              <a:t>As mentioned earlier, we have a full line of lubricant nozzles for every handpiece make </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773" name="Picture 4" descr="nozzles.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343400"/>
            <a:ext cx="3352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27.wav">
            <a:hlinkClick r:id="" action="ppaction://media"/>
          </p:cNvPr>
          <p:cNvPicPr>
            <a:picLocks noRot="1" noChangeAspect="1"/>
          </p:cNvPicPr>
          <p:nvPr>
            <a:wavAudioFile r:embed="rId1" name="Slide27.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298" fill="hold"/>
                                        <p:tgtEl>
                                          <p:spTgt spid="3"/>
                                        </p:tgtEl>
                                      </p:cBhvr>
                                    </p:cmd>
                                  </p:childTnLst>
                                </p:cTn>
                              </p:par>
                              <p:par>
                                <p:cTn id="7" presetID="53" presetClass="entr" presetSubtype="0" fill="hold" grpId="0" nodeType="withEffect">
                                  <p:stCondLst>
                                    <p:cond delay="250"/>
                                  </p:stCondLst>
                                  <p:childTnLst>
                                    <p:set>
                                      <p:cBhvr>
                                        <p:cTn id="8" dur="1" fill="hold">
                                          <p:stCondLst>
                                            <p:cond delay="0"/>
                                          </p:stCondLst>
                                        </p:cTn>
                                        <p:tgtEl>
                                          <p:spTgt spid="32771">
                                            <p:txEl>
                                              <p:pRg st="0" end="0"/>
                                            </p:txEl>
                                          </p:spTgt>
                                        </p:tgtEl>
                                        <p:attrNameLst>
                                          <p:attrName>style.visibility</p:attrName>
                                        </p:attrNameLst>
                                      </p:cBhvr>
                                      <p:to>
                                        <p:strVal val="visible"/>
                                      </p:to>
                                    </p:set>
                                    <p:anim calcmode="lin" valueType="num">
                                      <p:cBhvr>
                                        <p:cTn id="9"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2771">
                                            <p:txEl>
                                              <p:pRg st="0" end="0"/>
                                            </p:txEl>
                                          </p:spTgt>
                                        </p:tgtEl>
                                      </p:cBhvr>
                                    </p:animEffect>
                                  </p:childTnLst>
                                </p:cTn>
                              </p:par>
                              <p:par>
                                <p:cTn id="12" presetID="53" presetClass="entr" presetSubtype="0" fill="hold" grpId="0" nodeType="withEffect">
                                  <p:stCondLst>
                                    <p:cond delay="425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771">
                                            <p:txEl>
                                              <p:pRg st="1" end="1"/>
                                            </p:txEl>
                                          </p:spTgt>
                                        </p:tgtEl>
                                      </p:cBhvr>
                                    </p:animEffect>
                                  </p:childTnLst>
                                </p:cTn>
                              </p:par>
                              <p:par>
                                <p:cTn id="17" presetID="53" presetClass="entr" presetSubtype="0" fill="hold" grpId="0" nodeType="withEffect">
                                  <p:stCondLst>
                                    <p:cond delay="1100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p:cTn id="19"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2771">
                                            <p:txEl>
                                              <p:pRg st="2" end="2"/>
                                            </p:txEl>
                                          </p:spTgt>
                                        </p:tgtEl>
                                      </p:cBhvr>
                                    </p:animEffect>
                                  </p:childTnLst>
                                </p:cTn>
                              </p:par>
                              <p:par>
                                <p:cTn id="22" presetID="53" presetClass="entr" presetSubtype="0" fill="hold" nodeType="withEffect">
                                  <p:stCondLst>
                                    <p:cond delay="4250"/>
                                  </p:stCondLst>
                                  <p:childTnLst>
                                    <p:set>
                                      <p:cBhvr>
                                        <p:cTn id="23" dur="1" fill="hold">
                                          <p:stCondLst>
                                            <p:cond delay="0"/>
                                          </p:stCondLst>
                                        </p:cTn>
                                        <p:tgtEl>
                                          <p:spTgt spid="32773"/>
                                        </p:tgtEl>
                                        <p:attrNameLst>
                                          <p:attrName>style.visibility</p:attrName>
                                        </p:attrNameLst>
                                      </p:cBhvr>
                                      <p:to>
                                        <p:strVal val="visible"/>
                                      </p:to>
                                    </p:set>
                                    <p:anim calcmode="lin" valueType="num">
                                      <p:cBhvr>
                                        <p:cTn id="24" dur="500" fill="hold"/>
                                        <p:tgtEl>
                                          <p:spTgt spid="32773"/>
                                        </p:tgtEl>
                                        <p:attrNameLst>
                                          <p:attrName>ppt_w</p:attrName>
                                        </p:attrNameLst>
                                      </p:cBhvr>
                                      <p:tavLst>
                                        <p:tav tm="0">
                                          <p:val>
                                            <p:fltVal val="0"/>
                                          </p:val>
                                        </p:tav>
                                        <p:tav tm="100000">
                                          <p:val>
                                            <p:strVal val="#ppt_w"/>
                                          </p:val>
                                        </p:tav>
                                      </p:tavLst>
                                    </p:anim>
                                    <p:anim calcmode="lin" valueType="num">
                                      <p:cBhvr>
                                        <p:cTn id="25" dur="500" fill="hold"/>
                                        <p:tgtEl>
                                          <p:spTgt spid="32773"/>
                                        </p:tgtEl>
                                        <p:attrNameLst>
                                          <p:attrName>ppt_h</p:attrName>
                                        </p:attrNameLst>
                                      </p:cBhvr>
                                      <p:tavLst>
                                        <p:tav tm="0">
                                          <p:val>
                                            <p:fltVal val="0"/>
                                          </p:val>
                                        </p:tav>
                                        <p:tav tm="100000">
                                          <p:val>
                                            <p:strVal val="#ppt_h"/>
                                          </p:val>
                                        </p:tav>
                                      </p:tavLst>
                                    </p:anim>
                                    <p:animEffect transition="in" filter="fade">
                                      <p:cBhvr>
                                        <p:cTn id="26"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3277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533400"/>
            <a:ext cx="8183563" cy="1050925"/>
          </a:xfrm>
        </p:spPr>
        <p:txBody>
          <a:bodyPr/>
          <a:lstStyle/>
          <a:p>
            <a:pPr eaLnBrk="1" fontAlgn="auto" hangingPunct="1">
              <a:spcAft>
                <a:spcPts val="0"/>
              </a:spcAft>
              <a:defRPr/>
            </a:pPr>
            <a:r>
              <a:rPr lang="en-US" dirty="0">
                <a:solidFill>
                  <a:schemeClr val="accent1">
                    <a:tint val="88000"/>
                    <a:satMod val="150000"/>
                  </a:schemeClr>
                </a:solidFill>
              </a:rPr>
              <a:t>Slowspeed Handpieces</a:t>
            </a:r>
          </a:p>
        </p:txBody>
      </p:sp>
      <p:sp>
        <p:nvSpPr>
          <p:cNvPr id="33795" name="Rectangle 3"/>
          <p:cNvSpPr>
            <a:spLocks noGrp="1" noChangeArrowheads="1"/>
          </p:cNvSpPr>
          <p:nvPr>
            <p:ph idx="1"/>
          </p:nvPr>
        </p:nvSpPr>
        <p:spPr>
          <a:xfrm>
            <a:off x="533400" y="1676400"/>
            <a:ext cx="8183563" cy="3432175"/>
          </a:xfrm>
        </p:spPr>
        <p:txBody>
          <a:bodyPr/>
          <a:lstStyle/>
          <a:p>
            <a:pPr eaLnBrk="1" hangingPunct="1">
              <a:buFont typeface="Courier New" pitchFamily="49" charset="0"/>
              <a:buChar char="o"/>
            </a:pPr>
            <a:r>
              <a:rPr lang="en-US" sz="2400"/>
              <a:t>Lubricate your Slowspeed prior to sterilizing</a:t>
            </a:r>
          </a:p>
          <a:p>
            <a:pPr lvl="1" eaLnBrk="1" hangingPunct="1">
              <a:buFont typeface="Courier New" pitchFamily="49" charset="0"/>
              <a:buChar char="o"/>
            </a:pPr>
            <a:r>
              <a:rPr lang="en-US" sz="1800"/>
              <a:t>We recommend using our Full-Synthetic Lubricant &amp; Cleaner</a:t>
            </a:r>
          </a:p>
          <a:p>
            <a:pPr lvl="1" eaLnBrk="1" hangingPunct="1">
              <a:buFont typeface="Courier New" pitchFamily="49" charset="0"/>
              <a:buChar char="o"/>
            </a:pPr>
            <a:r>
              <a:rPr lang="en-US" sz="1800"/>
              <a:t>Using the correct nozzle, spray lubricant through the handpiece for a 1 to 2 second burst</a:t>
            </a:r>
          </a:p>
          <a:p>
            <a:pPr lvl="1" eaLnBrk="1" hangingPunct="1">
              <a:buFont typeface="Courier New" pitchFamily="49" charset="0"/>
              <a:buChar char="o"/>
            </a:pPr>
            <a:r>
              <a:rPr lang="en-US" sz="1800"/>
              <a:t>Now run the handpiece for 10 to 20 seconds</a:t>
            </a:r>
          </a:p>
          <a:p>
            <a:pPr lvl="1" eaLnBrk="1" hangingPunct="1">
              <a:buFont typeface="Courier New" pitchFamily="49" charset="0"/>
              <a:buChar char="o"/>
            </a:pPr>
            <a:r>
              <a:rPr lang="en-US" sz="1800"/>
              <a:t>Sterilize the Handpiece</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Down Arrow 7"/>
          <p:cNvSpPr/>
          <p:nvPr/>
        </p:nvSpPr>
        <p:spPr>
          <a:xfrm rot="-1560000">
            <a:off x="4813300" y="3651250"/>
            <a:ext cx="184150" cy="446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1740000">
            <a:off x="3049588" y="5029200"/>
            <a:ext cx="673100" cy="179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9" name="TextBox 9"/>
          <p:cNvSpPr txBox="1">
            <a:spLocks noChangeArrowheads="1"/>
          </p:cNvSpPr>
          <p:nvPr/>
        </p:nvSpPr>
        <p:spPr bwMode="auto">
          <a:xfrm>
            <a:off x="990600" y="4572000"/>
            <a:ext cx="220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*Step 1: Push handpiece securely into lubricant nozzle</a:t>
            </a:r>
          </a:p>
        </p:txBody>
      </p:sp>
      <p:sp>
        <p:nvSpPr>
          <p:cNvPr id="33800" name="TextBox 10"/>
          <p:cNvSpPr txBox="1">
            <a:spLocks noChangeArrowheads="1"/>
          </p:cNvSpPr>
          <p:nvPr/>
        </p:nvSpPr>
        <p:spPr bwMode="auto">
          <a:xfrm>
            <a:off x="6096000" y="4343400"/>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*Step 2: Push lubricant activator cap for 1 to 2 seconds</a:t>
            </a:r>
          </a:p>
        </p:txBody>
      </p:sp>
      <p:pic>
        <p:nvPicPr>
          <p:cNvPr id="14" name="Picture 13" descr="kavotool1.gif"/>
          <p:cNvPicPr>
            <a:picLocks noChangeAspect="1"/>
          </p:cNvPicPr>
          <p:nvPr/>
        </p:nvPicPr>
        <p:blipFill>
          <a:blip r:embed="rId5" cstate="print"/>
          <a:stretch>
            <a:fillRect/>
          </a:stretch>
        </p:blipFill>
        <p:spPr>
          <a:xfrm>
            <a:off x="3200400" y="4191000"/>
            <a:ext cx="2819400" cy="1490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Slide28.wav">
            <a:hlinkClick r:id="" action="ppaction://media"/>
          </p:cNvPr>
          <p:cNvPicPr>
            <a:picLocks noRot="1" noChangeAspect="1"/>
          </p:cNvPicPr>
          <p:nvPr>
            <a:wavAudioFile r:embed="rId1" name="Slide28.wav"/>
          </p:nvPr>
        </p:nvPicPr>
        <p:blipFill>
          <a:blip r:embed="rId6"/>
          <a:stretch>
            <a:fillRect/>
          </a:stretch>
        </p:blipFill>
        <p:spPr>
          <a:xfrm>
            <a:off x="4285845" y="31274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755" fill="hold"/>
                                        <p:tgtEl>
                                          <p:spTgt spid="2"/>
                                        </p:tgtEl>
                                      </p:cBhvr>
                                    </p:cmd>
                                  </p:childTnLst>
                                </p:cTn>
                              </p:par>
                              <p:par>
                                <p:cTn id="7" presetID="53" presetClass="entr" presetSubtype="0" fill="hold" grpId="0" nodeType="withEffect">
                                  <p:stCondLst>
                                    <p:cond delay="2250"/>
                                  </p:stCondLst>
                                  <p:childTnLst>
                                    <p:set>
                                      <p:cBhvr>
                                        <p:cTn id="8" dur="1" fill="hold">
                                          <p:stCondLst>
                                            <p:cond delay="0"/>
                                          </p:stCondLst>
                                        </p:cTn>
                                        <p:tgtEl>
                                          <p:spTgt spid="33795">
                                            <p:txEl>
                                              <p:pRg st="0" end="0"/>
                                            </p:txEl>
                                          </p:spTgt>
                                        </p:tgtEl>
                                        <p:attrNameLst>
                                          <p:attrName>style.visibility</p:attrName>
                                        </p:attrNameLst>
                                      </p:cBhvr>
                                      <p:to>
                                        <p:strVal val="visible"/>
                                      </p:to>
                                    </p:set>
                                    <p:anim calcmode="lin" valueType="num">
                                      <p:cBhvr>
                                        <p:cTn id="9" dur="500" fill="hold"/>
                                        <p:tgtEl>
                                          <p:spTgt spid="3379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3795">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3795">
                                            <p:txEl>
                                              <p:pRg st="0" end="0"/>
                                            </p:txEl>
                                          </p:spTgt>
                                        </p:tgtEl>
                                      </p:cBhvr>
                                    </p:animEffect>
                                  </p:childTnLst>
                                </p:cTn>
                              </p:par>
                              <p:par>
                                <p:cTn id="12" presetID="53" presetClass="entr" presetSubtype="0" fill="hold" grpId="0" nodeType="withEffect">
                                  <p:stCondLst>
                                    <p:cond delay="4750"/>
                                  </p:stCondLst>
                                  <p:childTnLst>
                                    <p:set>
                                      <p:cBhvr>
                                        <p:cTn id="13" dur="1" fill="hold">
                                          <p:stCondLst>
                                            <p:cond delay="0"/>
                                          </p:stCondLst>
                                        </p:cTn>
                                        <p:tgtEl>
                                          <p:spTgt spid="33795">
                                            <p:txEl>
                                              <p:pRg st="1" end="1"/>
                                            </p:txEl>
                                          </p:spTgt>
                                        </p:tgtEl>
                                        <p:attrNameLst>
                                          <p:attrName>style.visibility</p:attrName>
                                        </p:attrNameLst>
                                      </p:cBhvr>
                                      <p:to>
                                        <p:strVal val="visible"/>
                                      </p:to>
                                    </p:set>
                                    <p:anim calcmode="lin" valueType="num">
                                      <p:cBhvr>
                                        <p:cTn id="14" dur="500" fill="hold"/>
                                        <p:tgtEl>
                                          <p:spTgt spid="3379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379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3795">
                                            <p:txEl>
                                              <p:pRg st="1" end="1"/>
                                            </p:txEl>
                                          </p:spTgt>
                                        </p:tgtEl>
                                      </p:cBhvr>
                                    </p:animEffect>
                                  </p:childTnLst>
                                </p:cTn>
                              </p:par>
                              <p:par>
                                <p:cTn id="17" presetID="53" presetClass="entr" presetSubtype="0" fill="hold" nodeType="withEffect">
                                  <p:stCondLst>
                                    <p:cond delay="825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p:cTn id="19" dur="500" fill="hold"/>
                                        <p:tgtEl>
                                          <p:spTgt spid="33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379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3795">
                                            <p:txEl>
                                              <p:pRg st="2" end="2"/>
                                            </p:txEl>
                                          </p:spTgt>
                                        </p:tgtEl>
                                      </p:cBhvr>
                                    </p:animEffect>
                                  </p:childTnLst>
                                </p:cTn>
                              </p:par>
                              <p:par>
                                <p:cTn id="22" presetID="53" presetClass="entr" presetSubtype="0" fill="hold" nodeType="withEffect">
                                  <p:stCondLst>
                                    <p:cond delay="825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0" fill="hold" grpId="0" nodeType="withEffect">
                                  <p:stCondLst>
                                    <p:cond delay="825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0" fill="hold" grpId="0" nodeType="withEffect">
                                  <p:stCondLst>
                                    <p:cond delay="825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0" fill="hold" grpId="0" nodeType="withEffect">
                                  <p:stCondLst>
                                    <p:cond delay="8250"/>
                                  </p:stCondLst>
                                  <p:childTnLst>
                                    <p:set>
                                      <p:cBhvr>
                                        <p:cTn id="38" dur="1" fill="hold">
                                          <p:stCondLst>
                                            <p:cond delay="0"/>
                                          </p:stCondLst>
                                        </p:cTn>
                                        <p:tgtEl>
                                          <p:spTgt spid="33799"/>
                                        </p:tgtEl>
                                        <p:attrNameLst>
                                          <p:attrName>style.visibility</p:attrName>
                                        </p:attrNameLst>
                                      </p:cBhvr>
                                      <p:to>
                                        <p:strVal val="visible"/>
                                      </p:to>
                                    </p:set>
                                    <p:anim calcmode="lin" valueType="num">
                                      <p:cBhvr>
                                        <p:cTn id="39" dur="500" fill="hold"/>
                                        <p:tgtEl>
                                          <p:spTgt spid="33799"/>
                                        </p:tgtEl>
                                        <p:attrNameLst>
                                          <p:attrName>ppt_w</p:attrName>
                                        </p:attrNameLst>
                                      </p:cBhvr>
                                      <p:tavLst>
                                        <p:tav tm="0">
                                          <p:val>
                                            <p:fltVal val="0"/>
                                          </p:val>
                                        </p:tav>
                                        <p:tav tm="100000">
                                          <p:val>
                                            <p:strVal val="#ppt_w"/>
                                          </p:val>
                                        </p:tav>
                                      </p:tavLst>
                                    </p:anim>
                                    <p:anim calcmode="lin" valueType="num">
                                      <p:cBhvr>
                                        <p:cTn id="40" dur="500" fill="hold"/>
                                        <p:tgtEl>
                                          <p:spTgt spid="33799"/>
                                        </p:tgtEl>
                                        <p:attrNameLst>
                                          <p:attrName>ppt_h</p:attrName>
                                        </p:attrNameLst>
                                      </p:cBhvr>
                                      <p:tavLst>
                                        <p:tav tm="0">
                                          <p:val>
                                            <p:fltVal val="0"/>
                                          </p:val>
                                        </p:tav>
                                        <p:tav tm="100000">
                                          <p:val>
                                            <p:strVal val="#ppt_h"/>
                                          </p:val>
                                        </p:tav>
                                      </p:tavLst>
                                    </p:anim>
                                    <p:animEffect transition="in" filter="fade">
                                      <p:cBhvr>
                                        <p:cTn id="41" dur="500"/>
                                        <p:tgtEl>
                                          <p:spTgt spid="33799"/>
                                        </p:tgtEl>
                                      </p:cBhvr>
                                    </p:animEffect>
                                  </p:childTnLst>
                                </p:cTn>
                              </p:par>
                              <p:par>
                                <p:cTn id="42" presetID="53" presetClass="entr" presetSubtype="0" fill="hold" grpId="0" nodeType="withEffect">
                                  <p:stCondLst>
                                    <p:cond delay="8250"/>
                                  </p:stCondLst>
                                  <p:childTnLst>
                                    <p:set>
                                      <p:cBhvr>
                                        <p:cTn id="43" dur="1" fill="hold">
                                          <p:stCondLst>
                                            <p:cond delay="0"/>
                                          </p:stCondLst>
                                        </p:cTn>
                                        <p:tgtEl>
                                          <p:spTgt spid="33800"/>
                                        </p:tgtEl>
                                        <p:attrNameLst>
                                          <p:attrName>style.visibility</p:attrName>
                                        </p:attrNameLst>
                                      </p:cBhvr>
                                      <p:to>
                                        <p:strVal val="visible"/>
                                      </p:to>
                                    </p:set>
                                    <p:anim calcmode="lin" valueType="num">
                                      <p:cBhvr>
                                        <p:cTn id="44" dur="500" fill="hold"/>
                                        <p:tgtEl>
                                          <p:spTgt spid="33800"/>
                                        </p:tgtEl>
                                        <p:attrNameLst>
                                          <p:attrName>ppt_w</p:attrName>
                                        </p:attrNameLst>
                                      </p:cBhvr>
                                      <p:tavLst>
                                        <p:tav tm="0">
                                          <p:val>
                                            <p:fltVal val="0"/>
                                          </p:val>
                                        </p:tav>
                                        <p:tav tm="100000">
                                          <p:val>
                                            <p:strVal val="#ppt_w"/>
                                          </p:val>
                                        </p:tav>
                                      </p:tavLst>
                                    </p:anim>
                                    <p:anim calcmode="lin" valueType="num">
                                      <p:cBhvr>
                                        <p:cTn id="45" dur="500" fill="hold"/>
                                        <p:tgtEl>
                                          <p:spTgt spid="33800"/>
                                        </p:tgtEl>
                                        <p:attrNameLst>
                                          <p:attrName>ppt_h</p:attrName>
                                        </p:attrNameLst>
                                      </p:cBhvr>
                                      <p:tavLst>
                                        <p:tav tm="0">
                                          <p:val>
                                            <p:fltVal val="0"/>
                                          </p:val>
                                        </p:tav>
                                        <p:tav tm="100000">
                                          <p:val>
                                            <p:strVal val="#ppt_h"/>
                                          </p:val>
                                        </p:tav>
                                      </p:tavLst>
                                    </p:anim>
                                    <p:animEffect transition="in" filter="fade">
                                      <p:cBhvr>
                                        <p:cTn id="46" dur="500"/>
                                        <p:tgtEl>
                                          <p:spTgt spid="33800"/>
                                        </p:tgtEl>
                                      </p:cBhvr>
                                    </p:animEffect>
                                  </p:childTnLst>
                                </p:cTn>
                              </p:par>
                              <p:par>
                                <p:cTn id="47" presetID="53" presetClass="entr" presetSubtype="0" fill="hold" nodeType="withEffect">
                                  <p:stCondLst>
                                    <p:cond delay="13250"/>
                                  </p:stCondLst>
                                  <p:childTnLst>
                                    <p:set>
                                      <p:cBhvr>
                                        <p:cTn id="48" dur="1" fill="hold">
                                          <p:stCondLst>
                                            <p:cond delay="0"/>
                                          </p:stCondLst>
                                        </p:cTn>
                                        <p:tgtEl>
                                          <p:spTgt spid="33795">
                                            <p:txEl>
                                              <p:pRg st="3" end="3"/>
                                            </p:txEl>
                                          </p:spTgt>
                                        </p:tgtEl>
                                        <p:attrNameLst>
                                          <p:attrName>style.visibility</p:attrName>
                                        </p:attrNameLst>
                                      </p:cBhvr>
                                      <p:to>
                                        <p:strVal val="visible"/>
                                      </p:to>
                                    </p:set>
                                    <p:anim calcmode="lin" valueType="num">
                                      <p:cBhvr>
                                        <p:cTn id="49" dur="500" fill="hold"/>
                                        <p:tgtEl>
                                          <p:spTgt spid="33795">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33795">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33795">
                                            <p:txEl>
                                              <p:pRg st="3" end="3"/>
                                            </p:txEl>
                                          </p:spTgt>
                                        </p:tgtEl>
                                      </p:cBhvr>
                                    </p:animEffect>
                                  </p:childTnLst>
                                </p:cTn>
                              </p:par>
                              <p:par>
                                <p:cTn id="52" presetID="53" presetClass="entr" presetSubtype="0" fill="hold" nodeType="withEffect">
                                  <p:stCondLst>
                                    <p:cond delay="15750"/>
                                  </p:stCondLst>
                                  <p:childTnLst>
                                    <p:set>
                                      <p:cBhvr>
                                        <p:cTn id="53" dur="1" fill="hold">
                                          <p:stCondLst>
                                            <p:cond delay="0"/>
                                          </p:stCondLst>
                                        </p:cTn>
                                        <p:tgtEl>
                                          <p:spTgt spid="33795">
                                            <p:txEl>
                                              <p:pRg st="4" end="4"/>
                                            </p:txEl>
                                          </p:spTgt>
                                        </p:tgtEl>
                                        <p:attrNameLst>
                                          <p:attrName>style.visibility</p:attrName>
                                        </p:attrNameLst>
                                      </p:cBhvr>
                                      <p:to>
                                        <p:strVal val="visible"/>
                                      </p:to>
                                    </p:set>
                                    <p:anim calcmode="lin" valueType="num">
                                      <p:cBhvr>
                                        <p:cTn id="54" dur="500" fill="hold"/>
                                        <p:tgtEl>
                                          <p:spTgt spid="33795">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33795">
                                            <p:txEl>
                                              <p:pRg st="4" end="4"/>
                                            </p:txEl>
                                          </p:spTgt>
                                        </p:tgtEl>
                                        <p:attrNameLst>
                                          <p:attrName>ppt_h</p:attrName>
                                        </p:attrNameLst>
                                      </p:cBhvr>
                                      <p:tavLst>
                                        <p:tav tm="0">
                                          <p:val>
                                            <p:fltVal val="0"/>
                                          </p:val>
                                        </p:tav>
                                        <p:tav tm="100000">
                                          <p:val>
                                            <p:strVal val="#ppt_h"/>
                                          </p:val>
                                        </p:tav>
                                      </p:tavLst>
                                    </p:anim>
                                    <p:animEffect transition="in" filter="fade">
                                      <p:cBhvr>
                                        <p:cTn id="56" dur="5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33795" grpId="0" uiExpand="1" build="p"/>
      <p:bldP spid="8" grpId="0" animBg="1"/>
      <p:bldP spid="9" grpId="0" animBg="1"/>
      <p:bldP spid="33799" grpId="0"/>
      <p:bldP spid="338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609600"/>
            <a:ext cx="8183563" cy="1050925"/>
          </a:xfrm>
        </p:spPr>
        <p:txBody>
          <a:bodyPr/>
          <a:lstStyle/>
          <a:p>
            <a:pPr eaLnBrk="1" fontAlgn="auto" hangingPunct="1">
              <a:spcAft>
                <a:spcPts val="0"/>
              </a:spcAft>
              <a:defRPr/>
            </a:pPr>
            <a:r>
              <a:rPr lang="en-US" dirty="0">
                <a:solidFill>
                  <a:schemeClr val="accent1">
                    <a:tint val="88000"/>
                    <a:satMod val="150000"/>
                  </a:schemeClr>
                </a:solidFill>
              </a:rPr>
              <a:t>Electric Attachments</a:t>
            </a:r>
          </a:p>
        </p:txBody>
      </p:sp>
      <p:sp>
        <p:nvSpPr>
          <p:cNvPr id="34819" name="Rectangle 3"/>
          <p:cNvSpPr>
            <a:spLocks noGrp="1" noChangeArrowheads="1"/>
          </p:cNvSpPr>
          <p:nvPr>
            <p:ph idx="1"/>
          </p:nvPr>
        </p:nvSpPr>
        <p:spPr>
          <a:xfrm>
            <a:off x="533400" y="1752600"/>
            <a:ext cx="8183563" cy="3575050"/>
          </a:xfrm>
        </p:spPr>
        <p:txBody>
          <a:bodyPr/>
          <a:lstStyle/>
          <a:p>
            <a:pPr eaLnBrk="1" hangingPunct="1">
              <a:buFont typeface="Courier New" pitchFamily="49" charset="0"/>
              <a:buChar char="o"/>
            </a:pPr>
            <a:r>
              <a:rPr lang="en-US" sz="2400"/>
              <a:t>Lubricate </a:t>
            </a:r>
            <a:r>
              <a:rPr lang="en-US" sz="2400" u="sng"/>
              <a:t>ALL</a:t>
            </a:r>
            <a:r>
              <a:rPr lang="en-US" sz="2400"/>
              <a:t> Electric Attachments with The Dentist’s Choice Full-Synthetic Handpiece Lubricant &amp; Cleaner</a:t>
            </a:r>
          </a:p>
          <a:p>
            <a:pPr lvl="1" eaLnBrk="1" hangingPunct="1">
              <a:buFont typeface="Courier New" pitchFamily="49" charset="0"/>
              <a:buChar char="o"/>
            </a:pPr>
            <a:r>
              <a:rPr lang="en-US" sz="2000"/>
              <a:t>A synthetic lube is necessary for Electric Attachments due to their high speed and high number of internal moving parts</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KaVo25LHApage1.jpg"/>
          <p:cNvPicPr>
            <a:picLocks noChangeAspect="1"/>
          </p:cNvPicPr>
          <p:nvPr/>
        </p:nvPicPr>
        <p:blipFill>
          <a:blip r:embed="rId5" cstate="print"/>
          <a:stretch>
            <a:fillRect/>
          </a:stretch>
        </p:blipFill>
        <p:spPr>
          <a:xfrm>
            <a:off x="1066800" y="4028005"/>
            <a:ext cx="4114800" cy="1686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822" name="TextBox 5"/>
          <p:cNvSpPr txBox="1">
            <a:spLocks noChangeArrowheads="1"/>
          </p:cNvSpPr>
          <p:nvPr/>
        </p:nvSpPr>
        <p:spPr bwMode="auto">
          <a:xfrm>
            <a:off x="5410200" y="4114800"/>
            <a:ext cx="2819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*Notice all the internal gears and bearings. Our Synthetic Lubricant will coat these internal components, greatly reducing wear and noise while lengthening handpiece life</a:t>
            </a:r>
          </a:p>
        </p:txBody>
      </p:sp>
      <p:pic>
        <p:nvPicPr>
          <p:cNvPr id="2" name="Slide29.wav">
            <a:hlinkClick r:id="" action="ppaction://media"/>
          </p:cNvPr>
          <p:cNvPicPr>
            <a:picLocks noRot="1" noChangeAspect="1"/>
          </p:cNvPicPr>
          <p:nvPr>
            <a:wavAudioFile r:embed="rId1" name="Slide29.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5292" fill="hold"/>
                                        <p:tgtEl>
                                          <p:spTgt spid="2"/>
                                        </p:tgtEl>
                                      </p:cBhvr>
                                    </p:cmd>
                                  </p:childTnLst>
                                </p:cTn>
                              </p:par>
                              <p:par>
                                <p:cTn id="7" presetID="53" presetClass="entr" presetSubtype="0" fill="hold" grpId="0" nodeType="withEffect">
                                  <p:stCondLst>
                                    <p:cond delay="1750"/>
                                  </p:stCondLst>
                                  <p:childTnLst>
                                    <p:set>
                                      <p:cBhvr>
                                        <p:cTn id="8" dur="1" fill="hold">
                                          <p:stCondLst>
                                            <p:cond delay="0"/>
                                          </p:stCondLst>
                                        </p:cTn>
                                        <p:tgtEl>
                                          <p:spTgt spid="34819">
                                            <p:txEl>
                                              <p:pRg st="0" end="0"/>
                                            </p:txEl>
                                          </p:spTgt>
                                        </p:tgtEl>
                                        <p:attrNameLst>
                                          <p:attrName>style.visibility</p:attrName>
                                        </p:attrNameLst>
                                      </p:cBhvr>
                                      <p:to>
                                        <p:strVal val="visible"/>
                                      </p:to>
                                    </p:set>
                                    <p:anim calcmode="lin" valueType="num">
                                      <p:cBhvr>
                                        <p:cTn id="9"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4819">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4819">
                                            <p:txEl>
                                              <p:pRg st="0" end="0"/>
                                            </p:txEl>
                                          </p:spTgt>
                                        </p:tgtEl>
                                      </p:cBhvr>
                                    </p:animEffect>
                                  </p:childTnLst>
                                </p:cTn>
                              </p:par>
                              <p:par>
                                <p:cTn id="12" presetID="53" presetClass="entr" presetSubtype="0" fill="hold" grpId="0" nodeType="withEffect">
                                  <p:stCondLst>
                                    <p:cond delay="7250"/>
                                  </p:stCondLst>
                                  <p:childTnLst>
                                    <p:set>
                                      <p:cBhvr>
                                        <p:cTn id="13" dur="1" fill="hold">
                                          <p:stCondLst>
                                            <p:cond delay="0"/>
                                          </p:stCondLst>
                                        </p:cTn>
                                        <p:tgtEl>
                                          <p:spTgt spid="34819">
                                            <p:txEl>
                                              <p:pRg st="1" end="1"/>
                                            </p:txEl>
                                          </p:spTgt>
                                        </p:tgtEl>
                                        <p:attrNameLst>
                                          <p:attrName>style.visibility</p:attrName>
                                        </p:attrNameLst>
                                      </p:cBhvr>
                                      <p:to>
                                        <p:strVal val="visible"/>
                                      </p:to>
                                    </p:set>
                                    <p:anim calcmode="lin" valueType="num">
                                      <p:cBhvr>
                                        <p:cTn id="14" dur="500" fill="hold"/>
                                        <p:tgtEl>
                                          <p:spTgt spid="3481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481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4819">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0" fill="hold" grpId="0" nodeType="withEffect">
                                  <p:stCondLst>
                                    <p:cond delay="13500"/>
                                  </p:stCondLst>
                                  <p:childTnLst>
                                    <p:set>
                                      <p:cBhvr>
                                        <p:cTn id="23" dur="1" fill="hold">
                                          <p:stCondLst>
                                            <p:cond delay="0"/>
                                          </p:stCondLst>
                                        </p:cTn>
                                        <p:tgtEl>
                                          <p:spTgt spid="34822"/>
                                        </p:tgtEl>
                                        <p:attrNameLst>
                                          <p:attrName>style.visibility</p:attrName>
                                        </p:attrNameLst>
                                      </p:cBhvr>
                                      <p:to>
                                        <p:strVal val="visible"/>
                                      </p:to>
                                    </p:set>
                                    <p:anim calcmode="lin" valueType="num">
                                      <p:cBhvr>
                                        <p:cTn id="24" dur="500" fill="hold"/>
                                        <p:tgtEl>
                                          <p:spTgt spid="34822"/>
                                        </p:tgtEl>
                                        <p:attrNameLst>
                                          <p:attrName>ppt_w</p:attrName>
                                        </p:attrNameLst>
                                      </p:cBhvr>
                                      <p:tavLst>
                                        <p:tav tm="0">
                                          <p:val>
                                            <p:fltVal val="0"/>
                                          </p:val>
                                        </p:tav>
                                        <p:tav tm="100000">
                                          <p:val>
                                            <p:strVal val="#ppt_w"/>
                                          </p:val>
                                        </p:tav>
                                      </p:tavLst>
                                    </p:anim>
                                    <p:anim calcmode="lin" valueType="num">
                                      <p:cBhvr>
                                        <p:cTn id="25" dur="500" fill="hold"/>
                                        <p:tgtEl>
                                          <p:spTgt spid="34822"/>
                                        </p:tgtEl>
                                        <p:attrNameLst>
                                          <p:attrName>ppt_h</p:attrName>
                                        </p:attrNameLst>
                                      </p:cBhvr>
                                      <p:tavLst>
                                        <p:tav tm="0">
                                          <p:val>
                                            <p:fltVal val="0"/>
                                          </p:val>
                                        </p:tav>
                                        <p:tav tm="100000">
                                          <p:val>
                                            <p:strVal val="#ppt_h"/>
                                          </p:val>
                                        </p:tav>
                                      </p:tavLst>
                                    </p:anim>
                                    <p:animEffect transition="in" filter="fade">
                                      <p:cBhvr>
                                        <p:cTn id="26"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34819" grpId="0" uiExpand="1" build="p"/>
      <p:bldP spid="348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22313" y="1820863"/>
            <a:ext cx="7772400" cy="1684337"/>
          </a:xfrm>
        </p:spPr>
        <p:txBody>
          <a:bodyPr/>
          <a:lstStyle/>
          <a:p>
            <a:pPr algn="l" eaLnBrk="1" fontAlgn="auto" hangingPunct="1">
              <a:spcAft>
                <a:spcPts val="0"/>
              </a:spcAft>
              <a:defRPr/>
            </a:pPr>
            <a:r>
              <a:rPr lang="en-US" dirty="0"/>
              <a:t>Lesson 1</a:t>
            </a:r>
          </a:p>
        </p:txBody>
      </p:sp>
      <p:sp>
        <p:nvSpPr>
          <p:cNvPr id="6" name="Subtitle 5"/>
          <p:cNvSpPr>
            <a:spLocks noGrp="1"/>
          </p:cNvSpPr>
          <p:nvPr>
            <p:ph type="subTitle" idx="1"/>
          </p:nvPr>
        </p:nvSpPr>
        <p:spPr>
          <a:xfrm>
            <a:off x="722313" y="3684588"/>
            <a:ext cx="7772400" cy="2563812"/>
          </a:xfrm>
        </p:spPr>
        <p:txBody>
          <a:bodyPr>
            <a:normAutofit/>
          </a:bodyPr>
          <a:lstStyle/>
          <a:p>
            <a:pPr algn="l" eaLnBrk="1" fontAlgn="auto" hangingPunct="1">
              <a:spcAft>
                <a:spcPts val="0"/>
              </a:spcAft>
              <a:buFont typeface="Courier New" pitchFamily="49" charset="0"/>
              <a:buChar char="o"/>
              <a:defRPr/>
            </a:pPr>
            <a:r>
              <a:rPr lang="en-US" sz="3200" dirty="0"/>
              <a:t>Proper In-Office Settings</a:t>
            </a:r>
          </a:p>
          <a:p>
            <a:pPr lvl="1" algn="l" eaLnBrk="1" fontAlgn="auto" hangingPunct="1">
              <a:spcAft>
                <a:spcPts val="0"/>
              </a:spcAft>
              <a:buFont typeface="Courier New" pitchFamily="49" charset="0"/>
              <a:buChar char="o"/>
              <a:defRPr/>
            </a:pPr>
            <a:r>
              <a:rPr lang="en-US" sz="2000" dirty="0"/>
              <a:t>Handpiece Inventory</a:t>
            </a:r>
          </a:p>
          <a:p>
            <a:pPr lvl="1" algn="l" eaLnBrk="1" fontAlgn="auto" hangingPunct="1">
              <a:spcAft>
                <a:spcPts val="0"/>
              </a:spcAft>
              <a:buFont typeface="Courier New" pitchFamily="49" charset="0"/>
              <a:buChar char="o"/>
              <a:defRPr/>
            </a:pPr>
            <a:r>
              <a:rPr lang="en-US" sz="2000" dirty="0"/>
              <a:t>Operatory Air Pressure</a:t>
            </a:r>
          </a:p>
          <a:p>
            <a:pPr lvl="1" algn="l" eaLnBrk="1" fontAlgn="auto" hangingPunct="1">
              <a:spcAft>
                <a:spcPts val="0"/>
              </a:spcAft>
              <a:buFont typeface="Courier New" pitchFamily="49" charset="0"/>
              <a:buChar char="o"/>
              <a:defRPr/>
            </a:pPr>
            <a:r>
              <a:rPr lang="en-US" sz="2000" dirty="0"/>
              <a:t>Sterilization Equipment (Autoclave or Stat</a:t>
            </a:r>
            <a:r>
              <a:rPr lang="en-US" sz="2000" i="1" dirty="0"/>
              <a:t>IM</a:t>
            </a:r>
            <a:r>
              <a:rPr lang="en-US" sz="2000" dirty="0"/>
              <a:t>)</a:t>
            </a:r>
          </a:p>
          <a:p>
            <a:pPr lvl="1" algn="l" eaLnBrk="1" fontAlgn="auto" hangingPunct="1">
              <a:spcAft>
                <a:spcPts val="0"/>
              </a:spcAft>
              <a:buFont typeface="Courier New" pitchFamily="49" charset="0"/>
              <a:buChar char="o"/>
              <a:defRPr/>
            </a:pPr>
            <a:r>
              <a:rPr lang="en-US" sz="2000" dirty="0"/>
              <a:t>Lubrication Equipment</a:t>
            </a:r>
          </a:p>
          <a:p>
            <a:pPr lvl="1" algn="l" eaLnBrk="1" fontAlgn="auto" hangingPunct="1">
              <a:spcAft>
                <a:spcPts val="0"/>
              </a:spcAft>
              <a:buFont typeface="Wingdings" pitchFamily="2" charset="2"/>
              <a:buChar char="v"/>
              <a:defRPr/>
            </a:pPr>
            <a:endParaRPr lang="en-US" dirty="0"/>
          </a:p>
        </p:txBody>
      </p:sp>
      <p:pic>
        <p:nvPicPr>
          <p:cNvPr id="7" name="Picture 6" descr="TDClogo2010.jpg"/>
          <p:cNvPicPr>
            <a:picLocks noChangeAspect="1"/>
          </p:cNvPicPr>
          <p:nvPr/>
        </p:nvPicPr>
        <p:blipFill>
          <a:blip r:embed="rId4" cstate="print"/>
          <a:stretch>
            <a:fillRect/>
          </a:stretch>
        </p:blipFill>
        <p:spPr>
          <a:xfrm>
            <a:off x="6629400" y="609600"/>
            <a:ext cx="1789220" cy="2090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Slide3.wav">
            <a:hlinkClick r:id="" action="ppaction://media"/>
          </p:cNvPr>
          <p:cNvPicPr>
            <a:picLocks noRot="1" noChangeAspect="1"/>
          </p:cNvPicPr>
          <p:nvPr>
            <a:wavAudioFile r:embed="rId1" name="Slide3.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897" fill="hold"/>
                                        <p:tgtEl>
                                          <p:spTgt spid="3"/>
                                        </p:tgtEl>
                                      </p:cBhvr>
                                    </p:cmd>
                                  </p:childTnLst>
                                </p:cTn>
                              </p:par>
                              <p:par>
                                <p:cTn id="7" presetID="53" presetClass="entr" presetSubtype="0" fill="hold" grpId="0" nodeType="withEffect">
                                  <p:stCondLst>
                                    <p:cond delay="10000"/>
                                  </p:stCondLst>
                                  <p:childTnLst>
                                    <p:set>
                                      <p:cBhvr>
                                        <p:cTn id="8" dur="1" fill="hold">
                                          <p:stCondLst>
                                            <p:cond delay="0"/>
                                          </p:stCondLst>
                                        </p:cTn>
                                        <p:tgtEl>
                                          <p:spTgt spid="6">
                                            <p:txEl>
                                              <p:pRg st="2" end="2"/>
                                            </p:txEl>
                                          </p:spTgt>
                                        </p:tgtEl>
                                        <p:attrNameLst>
                                          <p:attrName>style.visibility</p:attrName>
                                        </p:attrNameLst>
                                      </p:cBhvr>
                                      <p:to>
                                        <p:strVal val="visible"/>
                                      </p:to>
                                    </p:set>
                                    <p:anim calcmode="lin" valueType="num">
                                      <p:cBhvr>
                                        <p:cTn id="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0"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1" dur="500"/>
                                        <p:tgtEl>
                                          <p:spTgt spid="6">
                                            <p:txEl>
                                              <p:pRg st="2" end="2"/>
                                            </p:txEl>
                                          </p:spTgt>
                                        </p:tgtEl>
                                      </p:cBhvr>
                                    </p:animEffect>
                                  </p:childTnLst>
                                </p:cTn>
                              </p:par>
                              <p:par>
                                <p:cTn id="12" presetID="53" presetClass="entr" presetSubtype="0" fill="hold" grpId="0" nodeType="withEffect">
                                  <p:stCondLst>
                                    <p:cond delay="775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par>
                                <p:cTn id="17" presetID="53" presetClass="entr" presetSubtype="0" fill="hold" grpId="0" nodeType="withEffect">
                                  <p:stCondLst>
                                    <p:cond delay="1200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6">
                                            <p:txEl>
                                              <p:pRg st="3" end="3"/>
                                            </p:txEl>
                                          </p:spTgt>
                                        </p:tgtEl>
                                      </p:cBhvr>
                                    </p:animEffect>
                                  </p:childTnLst>
                                </p:cTn>
                              </p:par>
                              <p:par>
                                <p:cTn id="22" presetID="53" presetClass="entr" presetSubtype="0" fill="hold" grpId="0" nodeType="withEffect">
                                  <p:stCondLst>
                                    <p:cond delay="14000"/>
                                  </p:stCondLst>
                                  <p:childTnLst>
                                    <p:set>
                                      <p:cBhvr>
                                        <p:cTn id="23" dur="1" fill="hold">
                                          <p:stCondLst>
                                            <p:cond delay="0"/>
                                          </p:stCondLst>
                                        </p:cTn>
                                        <p:tgtEl>
                                          <p:spTgt spid="6">
                                            <p:txEl>
                                              <p:pRg st="4" end="4"/>
                                            </p:txEl>
                                          </p:spTgt>
                                        </p:tgtEl>
                                        <p:attrNameLst>
                                          <p:attrName>style.visibility</p:attrName>
                                        </p:attrNameLst>
                                      </p:cBhvr>
                                      <p:to>
                                        <p:strVal val="visible"/>
                                      </p:to>
                                    </p:set>
                                    <p:anim calcmode="lin" valueType="num">
                                      <p:cBhvr>
                                        <p:cTn id="24"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Electric Attachments</a:t>
            </a:r>
          </a:p>
        </p:txBody>
      </p:sp>
      <p:sp>
        <p:nvSpPr>
          <p:cNvPr id="35843" name="Content Placeholder 2"/>
          <p:cNvSpPr>
            <a:spLocks noGrp="1"/>
          </p:cNvSpPr>
          <p:nvPr>
            <p:ph idx="1"/>
          </p:nvPr>
        </p:nvSpPr>
        <p:spPr>
          <a:xfrm>
            <a:off x="503238" y="1828800"/>
            <a:ext cx="8183562" cy="2889250"/>
          </a:xfrm>
        </p:spPr>
        <p:txBody>
          <a:bodyPr/>
          <a:lstStyle/>
          <a:p>
            <a:pPr eaLnBrk="1" hangingPunct="1">
              <a:buFont typeface="Courier New" pitchFamily="49" charset="0"/>
              <a:buChar char="o"/>
            </a:pPr>
            <a:r>
              <a:rPr lang="en-US" sz="1800"/>
              <a:t>To lubricate, affix the Attachment nozzle to your can of Full-Synthetic Lubricant &amp; Cleaner</a:t>
            </a:r>
          </a:p>
          <a:p>
            <a:pPr eaLnBrk="1" hangingPunct="1">
              <a:buFont typeface="Courier New" pitchFamily="49" charset="0"/>
              <a:buChar char="o"/>
            </a:pPr>
            <a:r>
              <a:rPr lang="en-US" sz="1800"/>
              <a:t>Insert the nozzle firmly into the back of the Attachment and spray for a 2 second burst</a:t>
            </a:r>
          </a:p>
          <a:p>
            <a:pPr eaLnBrk="1" hangingPunct="1">
              <a:buFont typeface="Courier New" pitchFamily="49" charset="0"/>
              <a:buChar char="o"/>
            </a:pPr>
            <a:r>
              <a:rPr lang="en-US" sz="1800"/>
              <a:t>While holding upside down, insert the Attachment onto a motor unit and run for 10 seconds</a:t>
            </a:r>
          </a:p>
          <a:p>
            <a:pPr eaLnBrk="1" hangingPunct="1">
              <a:buFont typeface="Courier New" pitchFamily="49" charset="0"/>
              <a:buChar char="o"/>
            </a:pPr>
            <a:r>
              <a:rPr lang="en-US" sz="1800"/>
              <a:t>Sterilize the Attachment</a:t>
            </a:r>
          </a:p>
          <a:p>
            <a:pPr eaLnBrk="1" hangingPunct="1"/>
            <a:endParaRPr lang="en-US"/>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ElectricLubedsm.jpg"/>
          <p:cNvPicPr>
            <a:picLocks noChangeAspect="1"/>
          </p:cNvPicPr>
          <p:nvPr/>
        </p:nvPicPr>
        <p:blipFill>
          <a:blip r:embed="rId5" cstate="print"/>
          <a:stretch>
            <a:fillRect/>
          </a:stretch>
        </p:blipFill>
        <p:spPr>
          <a:xfrm>
            <a:off x="3200400" y="4114800"/>
            <a:ext cx="2652118" cy="167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Slide30.wav">
            <a:hlinkClick r:id="" action="ppaction://media"/>
          </p:cNvPr>
          <p:cNvPicPr>
            <a:picLocks noRot="1" noChangeAspect="1"/>
          </p:cNvPicPr>
          <p:nvPr>
            <a:wavAudioFile r:embed="rId1" name="Slide30.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448" fill="hold"/>
                                        <p:tgtEl>
                                          <p:spTgt spid="3"/>
                                        </p:tgtEl>
                                      </p:cBhvr>
                                    </p:cmd>
                                  </p:childTnLst>
                                </p:cTn>
                              </p:par>
                              <p:par>
                                <p:cTn id="7" presetID="53" presetClass="entr" presetSubtype="0" fill="hold" grpId="0" nodeType="withEffect">
                                  <p:stCondLst>
                                    <p:cond delay="2000"/>
                                  </p:stCondLst>
                                  <p:childTnLst>
                                    <p:set>
                                      <p:cBhvr>
                                        <p:cTn id="8" dur="1" fill="hold">
                                          <p:stCondLst>
                                            <p:cond delay="0"/>
                                          </p:stCondLst>
                                        </p:cTn>
                                        <p:tgtEl>
                                          <p:spTgt spid="35843">
                                            <p:txEl>
                                              <p:pRg st="0" end="0"/>
                                            </p:txEl>
                                          </p:spTgt>
                                        </p:tgtEl>
                                        <p:attrNameLst>
                                          <p:attrName>style.visibility</p:attrName>
                                        </p:attrNameLst>
                                      </p:cBhvr>
                                      <p:to>
                                        <p:strVal val="visible"/>
                                      </p:to>
                                    </p:set>
                                    <p:anim calcmode="lin" valueType="num">
                                      <p:cBhvr>
                                        <p:cTn id="9" dur="500" fill="hold"/>
                                        <p:tgtEl>
                                          <p:spTgt spid="3584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584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5843">
                                            <p:txEl>
                                              <p:pRg st="0" end="0"/>
                                            </p:txEl>
                                          </p:spTgt>
                                        </p:tgtEl>
                                      </p:cBhvr>
                                    </p:animEffect>
                                  </p:childTnLst>
                                </p:cTn>
                              </p:par>
                              <p:par>
                                <p:cTn id="12" presetID="53" presetClass="entr" presetSubtype="0" fill="hold" grpId="0" nodeType="withEffect">
                                  <p:stCondLst>
                                    <p:cond delay="7000"/>
                                  </p:stCondLst>
                                  <p:childTnLst>
                                    <p:set>
                                      <p:cBhvr>
                                        <p:cTn id="13" dur="1" fill="hold">
                                          <p:stCondLst>
                                            <p:cond delay="0"/>
                                          </p:stCondLst>
                                        </p:cTn>
                                        <p:tgtEl>
                                          <p:spTgt spid="35843">
                                            <p:txEl>
                                              <p:pRg st="1" end="1"/>
                                            </p:txEl>
                                          </p:spTgt>
                                        </p:tgtEl>
                                        <p:attrNameLst>
                                          <p:attrName>style.visibility</p:attrName>
                                        </p:attrNameLst>
                                      </p:cBhvr>
                                      <p:to>
                                        <p:strVal val="visible"/>
                                      </p:to>
                                    </p:set>
                                    <p:anim calcmode="lin" valueType="num">
                                      <p:cBhvr>
                                        <p:cTn id="14" dur="500" fill="hold"/>
                                        <p:tgtEl>
                                          <p:spTgt spid="3584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584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5843">
                                            <p:txEl>
                                              <p:pRg st="1" end="1"/>
                                            </p:txEl>
                                          </p:spTgt>
                                        </p:tgtEl>
                                      </p:cBhvr>
                                    </p:animEffect>
                                  </p:childTnLst>
                                </p:cTn>
                              </p:par>
                              <p:par>
                                <p:cTn id="17" presetID="53" presetClass="entr" presetSubtype="0"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0" fill="hold" nodeType="withEffect">
                                  <p:stCondLst>
                                    <p:cond delay="11500"/>
                                  </p:stCondLst>
                                  <p:childTnLst>
                                    <p:set>
                                      <p:cBhvr>
                                        <p:cTn id="23" dur="1" fill="hold">
                                          <p:stCondLst>
                                            <p:cond delay="0"/>
                                          </p:stCondLst>
                                        </p:cTn>
                                        <p:tgtEl>
                                          <p:spTgt spid="35843">
                                            <p:txEl>
                                              <p:pRg st="2" end="2"/>
                                            </p:txEl>
                                          </p:spTgt>
                                        </p:tgtEl>
                                        <p:attrNameLst>
                                          <p:attrName>style.visibility</p:attrName>
                                        </p:attrNameLst>
                                      </p:cBhvr>
                                      <p:to>
                                        <p:strVal val="visible"/>
                                      </p:to>
                                    </p:set>
                                    <p:anim calcmode="lin" valueType="num">
                                      <p:cBhvr>
                                        <p:cTn id="24" dur="500" fill="hold"/>
                                        <p:tgtEl>
                                          <p:spTgt spid="3584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584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5843">
                                            <p:txEl>
                                              <p:pRg st="2" end="2"/>
                                            </p:txEl>
                                          </p:spTgt>
                                        </p:tgtEl>
                                      </p:cBhvr>
                                    </p:animEffect>
                                  </p:childTnLst>
                                </p:cTn>
                              </p:par>
                              <p:par>
                                <p:cTn id="27" presetID="53" presetClass="entr" presetSubtype="0" fill="hold" nodeType="withEffect">
                                  <p:stCondLst>
                                    <p:cond delay="17500"/>
                                  </p:stCondLst>
                                  <p:childTnLst>
                                    <p:set>
                                      <p:cBhvr>
                                        <p:cTn id="28" dur="1" fill="hold">
                                          <p:stCondLst>
                                            <p:cond delay="0"/>
                                          </p:stCondLst>
                                        </p:cTn>
                                        <p:tgtEl>
                                          <p:spTgt spid="35843">
                                            <p:txEl>
                                              <p:pRg st="3" end="3"/>
                                            </p:txEl>
                                          </p:spTgt>
                                        </p:tgtEl>
                                        <p:attrNameLst>
                                          <p:attrName>style.visibility</p:attrName>
                                        </p:attrNameLst>
                                      </p:cBhvr>
                                      <p:to>
                                        <p:strVal val="visible"/>
                                      </p:to>
                                    </p:set>
                                    <p:anim calcmode="lin" valueType="num">
                                      <p:cBhvr>
                                        <p:cTn id="29" dur="500" fill="hold"/>
                                        <p:tgtEl>
                                          <p:spTgt spid="3584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584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5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3584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04800"/>
            <a:ext cx="8183563" cy="1050925"/>
          </a:xfrm>
        </p:spPr>
        <p:txBody>
          <a:bodyPr/>
          <a:lstStyle/>
          <a:p>
            <a:pPr eaLnBrk="1" fontAlgn="auto" hangingPunct="1">
              <a:spcAft>
                <a:spcPts val="0"/>
              </a:spcAft>
              <a:defRPr/>
            </a:pPr>
            <a:r>
              <a:rPr lang="en-US" dirty="0">
                <a:solidFill>
                  <a:schemeClr val="accent1">
                    <a:tint val="88000"/>
                    <a:satMod val="150000"/>
                  </a:schemeClr>
                </a:solidFill>
              </a:rPr>
              <a:t>Maintenance Summary</a:t>
            </a:r>
          </a:p>
        </p:txBody>
      </p:sp>
      <p:sp>
        <p:nvSpPr>
          <p:cNvPr id="36867" name="Rectangle 3"/>
          <p:cNvSpPr>
            <a:spLocks noGrp="1" noChangeArrowheads="1"/>
          </p:cNvSpPr>
          <p:nvPr>
            <p:ph idx="1"/>
          </p:nvPr>
        </p:nvSpPr>
        <p:spPr>
          <a:xfrm>
            <a:off x="457200" y="1524000"/>
            <a:ext cx="8229600" cy="4495800"/>
          </a:xfrm>
        </p:spPr>
        <p:txBody>
          <a:bodyPr/>
          <a:lstStyle/>
          <a:p>
            <a:pPr eaLnBrk="1" hangingPunct="1">
              <a:buFont typeface="Courier New" pitchFamily="49" charset="0"/>
              <a:buChar char="o"/>
            </a:pPr>
            <a:r>
              <a:rPr lang="en-US" sz="1600"/>
              <a:t>Check Handpiece Inventory</a:t>
            </a:r>
          </a:p>
          <a:p>
            <a:pPr lvl="1" eaLnBrk="1" hangingPunct="1">
              <a:buFont typeface="Courier New" pitchFamily="49" charset="0"/>
              <a:buChar char="o"/>
            </a:pPr>
            <a:r>
              <a:rPr lang="en-US" sz="1600"/>
              <a:t>Remember – 3 Handpieces per operatory (minimum)</a:t>
            </a:r>
          </a:p>
          <a:p>
            <a:pPr eaLnBrk="1" hangingPunct="1">
              <a:buFont typeface="Courier New" pitchFamily="49" charset="0"/>
              <a:buChar char="o"/>
            </a:pPr>
            <a:r>
              <a:rPr lang="en-US" sz="1600"/>
              <a:t>Sterilization</a:t>
            </a:r>
          </a:p>
          <a:p>
            <a:pPr lvl="1" eaLnBrk="1" hangingPunct="1">
              <a:buFont typeface="Courier New" pitchFamily="49" charset="0"/>
              <a:buChar char="o"/>
            </a:pPr>
            <a:r>
              <a:rPr lang="en-US" sz="1600"/>
              <a:t>Set Autoclave Temperature to max of 135°C</a:t>
            </a:r>
          </a:p>
          <a:p>
            <a:pPr lvl="1" eaLnBrk="1" hangingPunct="1">
              <a:buFont typeface="Courier New" pitchFamily="49" charset="0"/>
              <a:buChar char="o"/>
            </a:pPr>
            <a:r>
              <a:rPr lang="en-US" sz="1600"/>
              <a:t>Use sterilization pouches with paper side up</a:t>
            </a:r>
          </a:p>
          <a:p>
            <a:pPr lvl="1" eaLnBrk="1" hangingPunct="1">
              <a:buFont typeface="Courier New" pitchFamily="49" charset="0"/>
              <a:buChar char="o"/>
            </a:pPr>
            <a:r>
              <a:rPr lang="en-US" sz="1600"/>
              <a:t>Let handpieces cool naturally</a:t>
            </a:r>
          </a:p>
          <a:p>
            <a:pPr eaLnBrk="1" hangingPunct="1">
              <a:buFont typeface="Courier New" pitchFamily="49" charset="0"/>
              <a:buChar char="o"/>
            </a:pPr>
            <a:r>
              <a:rPr lang="en-US" sz="1600"/>
              <a:t>Air Pressure</a:t>
            </a:r>
          </a:p>
          <a:p>
            <a:pPr lvl="1" eaLnBrk="1" hangingPunct="1">
              <a:buFont typeface="Courier New" pitchFamily="49" charset="0"/>
              <a:buChar char="o"/>
            </a:pPr>
            <a:r>
              <a:rPr lang="en-US" sz="1400"/>
              <a:t>Set operatory air pressure to 40 p.s.i.</a:t>
            </a:r>
          </a:p>
          <a:p>
            <a:pPr lvl="1" eaLnBrk="1" hangingPunct="1">
              <a:buFont typeface="Courier New" pitchFamily="49" charset="0"/>
              <a:buChar char="o"/>
            </a:pPr>
            <a:r>
              <a:rPr lang="en-US" sz="1400"/>
              <a:t>Refer to the handpiece p.s.i. chart for exact settings</a:t>
            </a:r>
          </a:p>
          <a:p>
            <a:pPr eaLnBrk="1" hangingPunct="1">
              <a:buFont typeface="Courier New" pitchFamily="49" charset="0"/>
              <a:buChar char="o"/>
            </a:pPr>
            <a:r>
              <a:rPr lang="en-US" sz="1600"/>
              <a:t>Lubrication</a:t>
            </a:r>
          </a:p>
          <a:p>
            <a:pPr lvl="1" eaLnBrk="1" hangingPunct="1">
              <a:buFont typeface="Courier New" pitchFamily="49" charset="0"/>
              <a:buChar char="o"/>
            </a:pPr>
            <a:r>
              <a:rPr lang="en-US" sz="1400"/>
              <a:t>Lube Free – No lubrication required</a:t>
            </a:r>
          </a:p>
          <a:p>
            <a:pPr lvl="1" eaLnBrk="1" hangingPunct="1">
              <a:buFont typeface="Courier New" pitchFamily="49" charset="0"/>
              <a:buChar char="o"/>
            </a:pPr>
            <a:r>
              <a:rPr lang="en-US" sz="1400"/>
              <a:t>Highspeed – Use Euro-Lube for 1 second with proper nozzle</a:t>
            </a:r>
          </a:p>
          <a:p>
            <a:pPr lvl="1" eaLnBrk="1" hangingPunct="1">
              <a:buFont typeface="Courier New" pitchFamily="49" charset="0"/>
              <a:buChar char="o"/>
            </a:pPr>
            <a:r>
              <a:rPr lang="en-US" sz="1400"/>
              <a:t>Slowspeed – Place 3 drops of oil into Drive-Air tube with Pen Oiler</a:t>
            </a:r>
          </a:p>
          <a:p>
            <a:pPr lvl="1" eaLnBrk="1" hangingPunct="1">
              <a:buFont typeface="Courier New" pitchFamily="49" charset="0"/>
              <a:buChar char="o"/>
            </a:pPr>
            <a:r>
              <a:rPr lang="en-US" sz="1400"/>
              <a:t>Electric Attachments – Use Full-Synthetic Lubricant &amp; Cleaner for 1 seconds with proper nozzle </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Slide31.wav">
            <a:hlinkClick r:id="" action="ppaction://media"/>
          </p:cNvPr>
          <p:cNvPicPr>
            <a:picLocks noRot="1" noChangeAspect="1"/>
          </p:cNvPicPr>
          <p:nvPr>
            <a:wavAudioFile r:embed="rId1" name="Slide31.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9614" fill="hold"/>
                                        <p:tgtEl>
                                          <p:spTgt spid="2"/>
                                        </p:tgtEl>
                                      </p:cBhvr>
                                    </p:cmd>
                                  </p:childTnLst>
                                </p:cTn>
                              </p:par>
                              <p:par>
                                <p:cTn id="7" presetID="53" presetClass="entr" presetSubtype="0" fill="hold" grpId="0" nodeType="withEffect">
                                  <p:stCondLst>
                                    <p:cond delay="2000"/>
                                  </p:stCondLst>
                                  <p:childTnLst>
                                    <p:set>
                                      <p:cBhvr>
                                        <p:cTn id="8" dur="1" fill="hold">
                                          <p:stCondLst>
                                            <p:cond delay="0"/>
                                          </p:stCondLst>
                                        </p:cTn>
                                        <p:tgtEl>
                                          <p:spTgt spid="36867">
                                            <p:txEl>
                                              <p:pRg st="0" end="0"/>
                                            </p:txEl>
                                          </p:spTgt>
                                        </p:tgtEl>
                                        <p:attrNameLst>
                                          <p:attrName>style.visibility</p:attrName>
                                        </p:attrNameLst>
                                      </p:cBhvr>
                                      <p:to>
                                        <p:strVal val="visible"/>
                                      </p:to>
                                    </p:set>
                                    <p:anim calcmode="lin" valueType="num">
                                      <p:cBhvr>
                                        <p:cTn id="9" dur="5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6867">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6867">
                                            <p:txEl>
                                              <p:pRg st="0" end="0"/>
                                            </p:txEl>
                                          </p:spTgt>
                                        </p:tgtEl>
                                      </p:cBhvr>
                                    </p:animEffect>
                                  </p:childTnLst>
                                </p:cTn>
                              </p:par>
                              <p:par>
                                <p:cTn id="12" presetID="53" presetClass="entr" presetSubtype="0" fill="hold" grpId="0" nodeType="withEffect">
                                  <p:stCondLst>
                                    <p:cond delay="4000"/>
                                  </p:stCondLst>
                                  <p:childTnLst>
                                    <p:set>
                                      <p:cBhvr>
                                        <p:cTn id="13" dur="1" fill="hold">
                                          <p:stCondLst>
                                            <p:cond delay="0"/>
                                          </p:stCondLst>
                                        </p:cTn>
                                        <p:tgtEl>
                                          <p:spTgt spid="36867">
                                            <p:txEl>
                                              <p:pRg st="1" end="1"/>
                                            </p:txEl>
                                          </p:spTgt>
                                        </p:tgtEl>
                                        <p:attrNameLst>
                                          <p:attrName>style.visibility</p:attrName>
                                        </p:attrNameLst>
                                      </p:cBhvr>
                                      <p:to>
                                        <p:strVal val="visible"/>
                                      </p:to>
                                    </p:set>
                                    <p:anim calcmode="lin" valueType="num">
                                      <p:cBhvr>
                                        <p:cTn id="14" dur="500" fill="hold"/>
                                        <p:tgtEl>
                                          <p:spTgt spid="368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68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6867">
                                            <p:txEl>
                                              <p:pRg st="1" end="1"/>
                                            </p:txEl>
                                          </p:spTgt>
                                        </p:tgtEl>
                                      </p:cBhvr>
                                    </p:animEffect>
                                  </p:childTnLst>
                                </p:cTn>
                              </p:par>
                              <p:par>
                                <p:cTn id="17" presetID="53" presetClass="entr" presetSubtype="0" fill="hold" grpId="0" nodeType="withEffect">
                                  <p:stCondLst>
                                    <p:cond delay="800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p:cTn id="19" dur="500" fill="hold"/>
                                        <p:tgtEl>
                                          <p:spTgt spid="368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686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6867">
                                            <p:txEl>
                                              <p:pRg st="2" end="2"/>
                                            </p:txEl>
                                          </p:spTgt>
                                        </p:tgtEl>
                                      </p:cBhvr>
                                    </p:animEffect>
                                  </p:childTnLst>
                                </p:cTn>
                              </p:par>
                              <p:par>
                                <p:cTn id="22" presetID="53" presetClass="entr" presetSubtype="0" fill="hold" grpId="0" nodeType="withEffect">
                                  <p:stCondLst>
                                    <p:cond delay="9500"/>
                                  </p:stCondLst>
                                  <p:childTnLst>
                                    <p:set>
                                      <p:cBhvr>
                                        <p:cTn id="23" dur="1" fill="hold">
                                          <p:stCondLst>
                                            <p:cond delay="0"/>
                                          </p:stCondLst>
                                        </p:cTn>
                                        <p:tgtEl>
                                          <p:spTgt spid="36867">
                                            <p:txEl>
                                              <p:pRg st="3" end="3"/>
                                            </p:txEl>
                                          </p:spTgt>
                                        </p:tgtEl>
                                        <p:attrNameLst>
                                          <p:attrName>style.visibility</p:attrName>
                                        </p:attrNameLst>
                                      </p:cBhvr>
                                      <p:to>
                                        <p:strVal val="visible"/>
                                      </p:to>
                                    </p:set>
                                    <p:anim calcmode="lin" valueType="num">
                                      <p:cBhvr>
                                        <p:cTn id="24" dur="500" fill="hold"/>
                                        <p:tgtEl>
                                          <p:spTgt spid="3686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6867">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6867">
                                            <p:txEl>
                                              <p:pRg st="3" end="3"/>
                                            </p:txEl>
                                          </p:spTgt>
                                        </p:tgtEl>
                                      </p:cBhvr>
                                    </p:animEffect>
                                  </p:childTnLst>
                                </p:cTn>
                              </p:par>
                              <p:par>
                                <p:cTn id="27" presetID="53" presetClass="entr" presetSubtype="0" fill="hold" grpId="0" nodeType="withEffect">
                                  <p:stCondLst>
                                    <p:cond delay="14250"/>
                                  </p:stCondLst>
                                  <p:childTnLst>
                                    <p:set>
                                      <p:cBhvr>
                                        <p:cTn id="28" dur="1" fill="hold">
                                          <p:stCondLst>
                                            <p:cond delay="0"/>
                                          </p:stCondLst>
                                        </p:cTn>
                                        <p:tgtEl>
                                          <p:spTgt spid="36867">
                                            <p:txEl>
                                              <p:pRg st="4" end="4"/>
                                            </p:txEl>
                                          </p:spTgt>
                                        </p:tgtEl>
                                        <p:attrNameLst>
                                          <p:attrName>style.visibility</p:attrName>
                                        </p:attrNameLst>
                                      </p:cBhvr>
                                      <p:to>
                                        <p:strVal val="visible"/>
                                      </p:to>
                                    </p:set>
                                    <p:anim calcmode="lin" valueType="num">
                                      <p:cBhvr>
                                        <p:cTn id="29" dur="500" fill="hold"/>
                                        <p:tgtEl>
                                          <p:spTgt spid="3686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6867">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6867">
                                            <p:txEl>
                                              <p:pRg st="4" end="4"/>
                                            </p:txEl>
                                          </p:spTgt>
                                        </p:tgtEl>
                                      </p:cBhvr>
                                    </p:animEffect>
                                  </p:childTnLst>
                                </p:cTn>
                              </p:par>
                              <p:par>
                                <p:cTn id="32" presetID="53" presetClass="entr" presetSubtype="0" fill="hold" grpId="0" nodeType="withEffect">
                                  <p:stCondLst>
                                    <p:cond delay="18000"/>
                                  </p:stCondLst>
                                  <p:childTnLst>
                                    <p:set>
                                      <p:cBhvr>
                                        <p:cTn id="33" dur="1" fill="hold">
                                          <p:stCondLst>
                                            <p:cond delay="0"/>
                                          </p:stCondLst>
                                        </p:cTn>
                                        <p:tgtEl>
                                          <p:spTgt spid="36867">
                                            <p:txEl>
                                              <p:pRg st="5" end="5"/>
                                            </p:txEl>
                                          </p:spTgt>
                                        </p:tgtEl>
                                        <p:attrNameLst>
                                          <p:attrName>style.visibility</p:attrName>
                                        </p:attrNameLst>
                                      </p:cBhvr>
                                      <p:to>
                                        <p:strVal val="visible"/>
                                      </p:to>
                                    </p:set>
                                    <p:anim calcmode="lin" valueType="num">
                                      <p:cBhvr>
                                        <p:cTn id="34" dur="500" fill="hold"/>
                                        <p:tgtEl>
                                          <p:spTgt spid="36867">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6867">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6867">
                                            <p:txEl>
                                              <p:pRg st="5" end="5"/>
                                            </p:txEl>
                                          </p:spTgt>
                                        </p:tgtEl>
                                      </p:cBhvr>
                                    </p:animEffect>
                                  </p:childTnLst>
                                </p:cTn>
                              </p:par>
                              <p:par>
                                <p:cTn id="37" presetID="53" presetClass="entr" presetSubtype="0" fill="hold" grpId="0" nodeType="withEffect">
                                  <p:stCondLst>
                                    <p:cond delay="22000"/>
                                  </p:stCondLst>
                                  <p:childTnLst>
                                    <p:set>
                                      <p:cBhvr>
                                        <p:cTn id="38" dur="1" fill="hold">
                                          <p:stCondLst>
                                            <p:cond delay="0"/>
                                          </p:stCondLst>
                                        </p:cTn>
                                        <p:tgtEl>
                                          <p:spTgt spid="36867">
                                            <p:txEl>
                                              <p:pRg st="6" end="6"/>
                                            </p:txEl>
                                          </p:spTgt>
                                        </p:tgtEl>
                                        <p:attrNameLst>
                                          <p:attrName>style.visibility</p:attrName>
                                        </p:attrNameLst>
                                      </p:cBhvr>
                                      <p:to>
                                        <p:strVal val="visible"/>
                                      </p:to>
                                    </p:set>
                                    <p:anim calcmode="lin" valueType="num">
                                      <p:cBhvr>
                                        <p:cTn id="39" dur="500" fill="hold"/>
                                        <p:tgtEl>
                                          <p:spTgt spid="36867">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6867">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6867">
                                            <p:txEl>
                                              <p:pRg st="6" end="6"/>
                                            </p:txEl>
                                          </p:spTgt>
                                        </p:tgtEl>
                                      </p:cBhvr>
                                    </p:animEffect>
                                  </p:childTnLst>
                                </p:cTn>
                              </p:par>
                              <p:par>
                                <p:cTn id="42" presetID="53" presetClass="entr" presetSubtype="0" fill="hold" grpId="0" nodeType="withEffect">
                                  <p:stCondLst>
                                    <p:cond delay="23750"/>
                                  </p:stCondLst>
                                  <p:childTnLst>
                                    <p:set>
                                      <p:cBhvr>
                                        <p:cTn id="43" dur="1" fill="hold">
                                          <p:stCondLst>
                                            <p:cond delay="0"/>
                                          </p:stCondLst>
                                        </p:cTn>
                                        <p:tgtEl>
                                          <p:spTgt spid="36867">
                                            <p:txEl>
                                              <p:pRg st="7" end="7"/>
                                            </p:txEl>
                                          </p:spTgt>
                                        </p:tgtEl>
                                        <p:attrNameLst>
                                          <p:attrName>style.visibility</p:attrName>
                                        </p:attrNameLst>
                                      </p:cBhvr>
                                      <p:to>
                                        <p:strVal val="visible"/>
                                      </p:to>
                                    </p:set>
                                    <p:anim calcmode="lin" valueType="num">
                                      <p:cBhvr>
                                        <p:cTn id="44" dur="500" fill="hold"/>
                                        <p:tgtEl>
                                          <p:spTgt spid="36867">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36867">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36867">
                                            <p:txEl>
                                              <p:pRg st="7" end="7"/>
                                            </p:txEl>
                                          </p:spTgt>
                                        </p:tgtEl>
                                      </p:cBhvr>
                                    </p:animEffect>
                                  </p:childTnLst>
                                </p:cTn>
                              </p:par>
                              <p:par>
                                <p:cTn id="47" presetID="53" presetClass="entr" presetSubtype="0" fill="hold" grpId="0" nodeType="withEffect">
                                  <p:stCondLst>
                                    <p:cond delay="27000"/>
                                  </p:stCondLst>
                                  <p:childTnLst>
                                    <p:set>
                                      <p:cBhvr>
                                        <p:cTn id="48" dur="1" fill="hold">
                                          <p:stCondLst>
                                            <p:cond delay="0"/>
                                          </p:stCondLst>
                                        </p:cTn>
                                        <p:tgtEl>
                                          <p:spTgt spid="36867">
                                            <p:txEl>
                                              <p:pRg st="8" end="8"/>
                                            </p:txEl>
                                          </p:spTgt>
                                        </p:tgtEl>
                                        <p:attrNameLst>
                                          <p:attrName>style.visibility</p:attrName>
                                        </p:attrNameLst>
                                      </p:cBhvr>
                                      <p:to>
                                        <p:strVal val="visible"/>
                                      </p:to>
                                    </p:set>
                                    <p:anim calcmode="lin" valueType="num">
                                      <p:cBhvr>
                                        <p:cTn id="49" dur="500" fill="hold"/>
                                        <p:tgtEl>
                                          <p:spTgt spid="36867">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6867">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6867">
                                            <p:txEl>
                                              <p:pRg st="8" end="8"/>
                                            </p:txEl>
                                          </p:spTgt>
                                        </p:tgtEl>
                                      </p:cBhvr>
                                    </p:animEffect>
                                  </p:childTnLst>
                                </p:cTn>
                              </p:par>
                              <p:par>
                                <p:cTn id="52" presetID="53" presetClass="entr" presetSubtype="0" fill="hold" grpId="0" nodeType="withEffect">
                                  <p:stCondLst>
                                    <p:cond delay="37250"/>
                                  </p:stCondLst>
                                  <p:childTnLst>
                                    <p:set>
                                      <p:cBhvr>
                                        <p:cTn id="53" dur="1" fill="hold">
                                          <p:stCondLst>
                                            <p:cond delay="0"/>
                                          </p:stCondLst>
                                        </p:cTn>
                                        <p:tgtEl>
                                          <p:spTgt spid="36867">
                                            <p:txEl>
                                              <p:pRg st="9" end="9"/>
                                            </p:txEl>
                                          </p:spTgt>
                                        </p:tgtEl>
                                        <p:attrNameLst>
                                          <p:attrName>style.visibility</p:attrName>
                                        </p:attrNameLst>
                                      </p:cBhvr>
                                      <p:to>
                                        <p:strVal val="visible"/>
                                      </p:to>
                                    </p:set>
                                    <p:anim calcmode="lin" valueType="num">
                                      <p:cBhvr>
                                        <p:cTn id="54" dur="500" fill="hold"/>
                                        <p:tgtEl>
                                          <p:spTgt spid="36867">
                                            <p:txEl>
                                              <p:pRg st="9" end="9"/>
                                            </p:txEl>
                                          </p:spTgt>
                                        </p:tgtEl>
                                        <p:attrNameLst>
                                          <p:attrName>ppt_w</p:attrName>
                                        </p:attrNameLst>
                                      </p:cBhvr>
                                      <p:tavLst>
                                        <p:tav tm="0">
                                          <p:val>
                                            <p:fltVal val="0"/>
                                          </p:val>
                                        </p:tav>
                                        <p:tav tm="100000">
                                          <p:val>
                                            <p:strVal val="#ppt_w"/>
                                          </p:val>
                                        </p:tav>
                                      </p:tavLst>
                                    </p:anim>
                                    <p:anim calcmode="lin" valueType="num">
                                      <p:cBhvr>
                                        <p:cTn id="55" dur="500" fill="hold"/>
                                        <p:tgtEl>
                                          <p:spTgt spid="36867">
                                            <p:txEl>
                                              <p:pRg st="9" end="9"/>
                                            </p:txEl>
                                          </p:spTgt>
                                        </p:tgtEl>
                                        <p:attrNameLst>
                                          <p:attrName>ppt_h</p:attrName>
                                        </p:attrNameLst>
                                      </p:cBhvr>
                                      <p:tavLst>
                                        <p:tav tm="0">
                                          <p:val>
                                            <p:fltVal val="0"/>
                                          </p:val>
                                        </p:tav>
                                        <p:tav tm="100000">
                                          <p:val>
                                            <p:strVal val="#ppt_h"/>
                                          </p:val>
                                        </p:tav>
                                      </p:tavLst>
                                    </p:anim>
                                    <p:animEffect transition="in" filter="fade">
                                      <p:cBhvr>
                                        <p:cTn id="56" dur="500"/>
                                        <p:tgtEl>
                                          <p:spTgt spid="36867">
                                            <p:txEl>
                                              <p:pRg st="9" end="9"/>
                                            </p:txEl>
                                          </p:spTgt>
                                        </p:tgtEl>
                                      </p:cBhvr>
                                    </p:animEffect>
                                  </p:childTnLst>
                                </p:cTn>
                              </p:par>
                              <p:par>
                                <p:cTn id="57" presetID="53" presetClass="entr" presetSubtype="0" fill="hold" grpId="0" nodeType="withEffect">
                                  <p:stCondLst>
                                    <p:cond delay="39000"/>
                                  </p:stCondLst>
                                  <p:childTnLst>
                                    <p:set>
                                      <p:cBhvr>
                                        <p:cTn id="58" dur="1" fill="hold">
                                          <p:stCondLst>
                                            <p:cond delay="0"/>
                                          </p:stCondLst>
                                        </p:cTn>
                                        <p:tgtEl>
                                          <p:spTgt spid="36867">
                                            <p:txEl>
                                              <p:pRg st="10" end="10"/>
                                            </p:txEl>
                                          </p:spTgt>
                                        </p:tgtEl>
                                        <p:attrNameLst>
                                          <p:attrName>style.visibility</p:attrName>
                                        </p:attrNameLst>
                                      </p:cBhvr>
                                      <p:to>
                                        <p:strVal val="visible"/>
                                      </p:to>
                                    </p:set>
                                    <p:anim calcmode="lin" valueType="num">
                                      <p:cBhvr>
                                        <p:cTn id="59" dur="500" fill="hold"/>
                                        <p:tgtEl>
                                          <p:spTgt spid="36867">
                                            <p:txEl>
                                              <p:pRg st="10" end="10"/>
                                            </p:txEl>
                                          </p:spTgt>
                                        </p:tgtEl>
                                        <p:attrNameLst>
                                          <p:attrName>ppt_w</p:attrName>
                                        </p:attrNameLst>
                                      </p:cBhvr>
                                      <p:tavLst>
                                        <p:tav tm="0">
                                          <p:val>
                                            <p:fltVal val="0"/>
                                          </p:val>
                                        </p:tav>
                                        <p:tav tm="100000">
                                          <p:val>
                                            <p:strVal val="#ppt_w"/>
                                          </p:val>
                                        </p:tav>
                                      </p:tavLst>
                                    </p:anim>
                                    <p:anim calcmode="lin" valueType="num">
                                      <p:cBhvr>
                                        <p:cTn id="60" dur="500" fill="hold"/>
                                        <p:tgtEl>
                                          <p:spTgt spid="36867">
                                            <p:txEl>
                                              <p:pRg st="10" end="10"/>
                                            </p:txEl>
                                          </p:spTgt>
                                        </p:tgtEl>
                                        <p:attrNameLst>
                                          <p:attrName>ppt_h</p:attrName>
                                        </p:attrNameLst>
                                      </p:cBhvr>
                                      <p:tavLst>
                                        <p:tav tm="0">
                                          <p:val>
                                            <p:fltVal val="0"/>
                                          </p:val>
                                        </p:tav>
                                        <p:tav tm="100000">
                                          <p:val>
                                            <p:strVal val="#ppt_h"/>
                                          </p:val>
                                        </p:tav>
                                      </p:tavLst>
                                    </p:anim>
                                    <p:animEffect transition="in" filter="fade">
                                      <p:cBhvr>
                                        <p:cTn id="61" dur="500"/>
                                        <p:tgtEl>
                                          <p:spTgt spid="36867">
                                            <p:txEl>
                                              <p:pRg st="10" end="10"/>
                                            </p:txEl>
                                          </p:spTgt>
                                        </p:tgtEl>
                                      </p:cBhvr>
                                    </p:animEffect>
                                  </p:childTnLst>
                                </p:cTn>
                              </p:par>
                              <p:par>
                                <p:cTn id="62" presetID="53" presetClass="entr" presetSubtype="0" fill="hold" grpId="0" nodeType="withEffect">
                                  <p:stCondLst>
                                    <p:cond delay="48000"/>
                                  </p:stCondLst>
                                  <p:childTnLst>
                                    <p:set>
                                      <p:cBhvr>
                                        <p:cTn id="63" dur="1" fill="hold">
                                          <p:stCondLst>
                                            <p:cond delay="0"/>
                                          </p:stCondLst>
                                        </p:cTn>
                                        <p:tgtEl>
                                          <p:spTgt spid="36867">
                                            <p:txEl>
                                              <p:pRg st="11" end="11"/>
                                            </p:txEl>
                                          </p:spTgt>
                                        </p:tgtEl>
                                        <p:attrNameLst>
                                          <p:attrName>style.visibility</p:attrName>
                                        </p:attrNameLst>
                                      </p:cBhvr>
                                      <p:to>
                                        <p:strVal val="visible"/>
                                      </p:to>
                                    </p:set>
                                    <p:anim calcmode="lin" valueType="num">
                                      <p:cBhvr>
                                        <p:cTn id="64" dur="500" fill="hold"/>
                                        <p:tgtEl>
                                          <p:spTgt spid="36867">
                                            <p:txEl>
                                              <p:pRg st="11" end="11"/>
                                            </p:txEl>
                                          </p:spTgt>
                                        </p:tgtEl>
                                        <p:attrNameLst>
                                          <p:attrName>ppt_w</p:attrName>
                                        </p:attrNameLst>
                                      </p:cBhvr>
                                      <p:tavLst>
                                        <p:tav tm="0">
                                          <p:val>
                                            <p:fltVal val="0"/>
                                          </p:val>
                                        </p:tav>
                                        <p:tav tm="100000">
                                          <p:val>
                                            <p:strVal val="#ppt_w"/>
                                          </p:val>
                                        </p:tav>
                                      </p:tavLst>
                                    </p:anim>
                                    <p:anim calcmode="lin" valueType="num">
                                      <p:cBhvr>
                                        <p:cTn id="65" dur="500" fill="hold"/>
                                        <p:tgtEl>
                                          <p:spTgt spid="36867">
                                            <p:txEl>
                                              <p:pRg st="11" end="11"/>
                                            </p:txEl>
                                          </p:spTgt>
                                        </p:tgtEl>
                                        <p:attrNameLst>
                                          <p:attrName>ppt_h</p:attrName>
                                        </p:attrNameLst>
                                      </p:cBhvr>
                                      <p:tavLst>
                                        <p:tav tm="0">
                                          <p:val>
                                            <p:fltVal val="0"/>
                                          </p:val>
                                        </p:tav>
                                        <p:tav tm="100000">
                                          <p:val>
                                            <p:strVal val="#ppt_h"/>
                                          </p:val>
                                        </p:tav>
                                      </p:tavLst>
                                    </p:anim>
                                    <p:animEffect transition="in" filter="fade">
                                      <p:cBhvr>
                                        <p:cTn id="66" dur="500"/>
                                        <p:tgtEl>
                                          <p:spTgt spid="36867">
                                            <p:txEl>
                                              <p:pRg st="11" end="11"/>
                                            </p:txEl>
                                          </p:spTgt>
                                        </p:tgtEl>
                                      </p:cBhvr>
                                    </p:animEffect>
                                  </p:childTnLst>
                                </p:cTn>
                              </p:par>
                              <p:par>
                                <p:cTn id="67" presetID="53" presetClass="entr" presetSubtype="0" fill="hold" grpId="0" nodeType="withEffect">
                                  <p:stCondLst>
                                    <p:cond delay="55000"/>
                                  </p:stCondLst>
                                  <p:childTnLst>
                                    <p:set>
                                      <p:cBhvr>
                                        <p:cTn id="68" dur="1" fill="hold">
                                          <p:stCondLst>
                                            <p:cond delay="0"/>
                                          </p:stCondLst>
                                        </p:cTn>
                                        <p:tgtEl>
                                          <p:spTgt spid="36867">
                                            <p:txEl>
                                              <p:pRg st="12" end="12"/>
                                            </p:txEl>
                                          </p:spTgt>
                                        </p:tgtEl>
                                        <p:attrNameLst>
                                          <p:attrName>style.visibility</p:attrName>
                                        </p:attrNameLst>
                                      </p:cBhvr>
                                      <p:to>
                                        <p:strVal val="visible"/>
                                      </p:to>
                                    </p:set>
                                    <p:anim calcmode="lin" valueType="num">
                                      <p:cBhvr>
                                        <p:cTn id="69" dur="500" fill="hold"/>
                                        <p:tgtEl>
                                          <p:spTgt spid="36867">
                                            <p:txEl>
                                              <p:pRg st="12" end="12"/>
                                            </p:txEl>
                                          </p:spTgt>
                                        </p:tgtEl>
                                        <p:attrNameLst>
                                          <p:attrName>ppt_w</p:attrName>
                                        </p:attrNameLst>
                                      </p:cBhvr>
                                      <p:tavLst>
                                        <p:tav tm="0">
                                          <p:val>
                                            <p:fltVal val="0"/>
                                          </p:val>
                                        </p:tav>
                                        <p:tav tm="100000">
                                          <p:val>
                                            <p:strVal val="#ppt_w"/>
                                          </p:val>
                                        </p:tav>
                                      </p:tavLst>
                                    </p:anim>
                                    <p:anim calcmode="lin" valueType="num">
                                      <p:cBhvr>
                                        <p:cTn id="70" dur="500" fill="hold"/>
                                        <p:tgtEl>
                                          <p:spTgt spid="36867">
                                            <p:txEl>
                                              <p:pRg st="12" end="12"/>
                                            </p:txEl>
                                          </p:spTgt>
                                        </p:tgtEl>
                                        <p:attrNameLst>
                                          <p:attrName>ppt_h</p:attrName>
                                        </p:attrNameLst>
                                      </p:cBhvr>
                                      <p:tavLst>
                                        <p:tav tm="0">
                                          <p:val>
                                            <p:fltVal val="0"/>
                                          </p:val>
                                        </p:tav>
                                        <p:tav tm="100000">
                                          <p:val>
                                            <p:strVal val="#ppt_h"/>
                                          </p:val>
                                        </p:tav>
                                      </p:tavLst>
                                    </p:anim>
                                    <p:animEffect transition="in" filter="fade">
                                      <p:cBhvr>
                                        <p:cTn id="71" dur="500"/>
                                        <p:tgtEl>
                                          <p:spTgt spid="36867">
                                            <p:txEl>
                                              <p:pRg st="12" end="12"/>
                                            </p:txEl>
                                          </p:spTgt>
                                        </p:tgtEl>
                                      </p:cBhvr>
                                    </p:animEffect>
                                  </p:childTnLst>
                                </p:cTn>
                              </p:par>
                              <p:par>
                                <p:cTn id="72" presetID="53" presetClass="entr" presetSubtype="0" fill="hold" grpId="0" nodeType="withEffect">
                                  <p:stCondLst>
                                    <p:cond delay="55000"/>
                                  </p:stCondLst>
                                  <p:childTnLst>
                                    <p:set>
                                      <p:cBhvr>
                                        <p:cTn id="73" dur="1" fill="hold">
                                          <p:stCondLst>
                                            <p:cond delay="0"/>
                                          </p:stCondLst>
                                        </p:cTn>
                                        <p:tgtEl>
                                          <p:spTgt spid="36867">
                                            <p:txEl>
                                              <p:pRg st="13" end="13"/>
                                            </p:txEl>
                                          </p:spTgt>
                                        </p:tgtEl>
                                        <p:attrNameLst>
                                          <p:attrName>style.visibility</p:attrName>
                                        </p:attrNameLst>
                                      </p:cBhvr>
                                      <p:to>
                                        <p:strVal val="visible"/>
                                      </p:to>
                                    </p:set>
                                    <p:anim calcmode="lin" valueType="num">
                                      <p:cBhvr>
                                        <p:cTn id="74" dur="500" fill="hold"/>
                                        <p:tgtEl>
                                          <p:spTgt spid="36867">
                                            <p:txEl>
                                              <p:pRg st="13" end="13"/>
                                            </p:txEl>
                                          </p:spTgt>
                                        </p:tgtEl>
                                        <p:attrNameLst>
                                          <p:attrName>ppt_w</p:attrName>
                                        </p:attrNameLst>
                                      </p:cBhvr>
                                      <p:tavLst>
                                        <p:tav tm="0">
                                          <p:val>
                                            <p:fltVal val="0"/>
                                          </p:val>
                                        </p:tav>
                                        <p:tav tm="100000">
                                          <p:val>
                                            <p:strVal val="#ppt_w"/>
                                          </p:val>
                                        </p:tav>
                                      </p:tavLst>
                                    </p:anim>
                                    <p:anim calcmode="lin" valueType="num">
                                      <p:cBhvr>
                                        <p:cTn id="75" dur="500" fill="hold"/>
                                        <p:tgtEl>
                                          <p:spTgt spid="36867">
                                            <p:txEl>
                                              <p:pRg st="13" end="13"/>
                                            </p:txEl>
                                          </p:spTgt>
                                        </p:tgtEl>
                                        <p:attrNameLst>
                                          <p:attrName>ppt_h</p:attrName>
                                        </p:attrNameLst>
                                      </p:cBhvr>
                                      <p:tavLst>
                                        <p:tav tm="0">
                                          <p:val>
                                            <p:fltVal val="0"/>
                                          </p:val>
                                        </p:tav>
                                        <p:tav tm="100000">
                                          <p:val>
                                            <p:strVal val="#ppt_h"/>
                                          </p:val>
                                        </p:tav>
                                      </p:tavLst>
                                    </p:anim>
                                    <p:animEffect transition="in" filter="fade">
                                      <p:cBhvr>
                                        <p:cTn id="76" dur="500"/>
                                        <p:tgtEl>
                                          <p:spTgt spid="3686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7" fill="hold" display="0">
                  <p:stCondLst>
                    <p:cond delay="indefinite"/>
                  </p:stCondLst>
                  <p:endCondLst>
                    <p:cond evt="onStopAudio" delay="0">
                      <p:tgtEl>
                        <p:sldTgt/>
                      </p:tgtEl>
                    </p:cond>
                  </p:endCondLst>
                </p:cTn>
                <p:tgtEl>
                  <p:spTgt spid="2"/>
                </p:tgtEl>
              </p:cMediaNode>
            </p:audio>
          </p:childTnLst>
        </p:cTn>
      </p:par>
    </p:tnLst>
    <p:bldLst>
      <p:bldP spid="3686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183563" cy="1050925"/>
          </a:xfrm>
        </p:spPr>
        <p:txBody>
          <a:bodyPr/>
          <a:lstStyle/>
          <a:p>
            <a:pPr>
              <a:defRPr/>
            </a:pPr>
            <a:r>
              <a:rPr lang="en-US" dirty="0"/>
              <a:t>Contact Info</a:t>
            </a:r>
          </a:p>
        </p:txBody>
      </p:sp>
      <p:sp>
        <p:nvSpPr>
          <p:cNvPr id="3" name="Content Placeholder 2"/>
          <p:cNvSpPr>
            <a:spLocks noGrp="1"/>
          </p:cNvSpPr>
          <p:nvPr>
            <p:ph idx="1"/>
          </p:nvPr>
        </p:nvSpPr>
        <p:spPr>
          <a:xfrm>
            <a:off x="457200" y="2057400"/>
            <a:ext cx="8183563" cy="4187825"/>
          </a:xfrm>
        </p:spPr>
        <p:txBody>
          <a:bodyPr/>
          <a:lstStyle/>
          <a:p>
            <a:pPr>
              <a:buFont typeface="Courier New" pitchFamily="49" charset="0"/>
              <a:buChar char="o"/>
              <a:defRPr/>
            </a:pPr>
            <a:r>
              <a:rPr lang="en-US" dirty="0"/>
              <a:t>Please call us with all of your handpiece related questions or for a quick pick-up</a:t>
            </a:r>
          </a:p>
          <a:p>
            <a:pPr>
              <a:buFont typeface="Wingdings 2" pitchFamily="18" charset="2"/>
              <a:buNone/>
              <a:defRPr/>
            </a:pPr>
            <a:endParaRPr lang="en-US" dirty="0"/>
          </a:p>
          <a:p>
            <a:pPr algn="ctr">
              <a:buFont typeface="Wingdings 2" pitchFamily="18" charset="2"/>
              <a:buNone/>
              <a:defRPr/>
            </a:pPr>
            <a:r>
              <a:rPr lang="en-US" b="1" dirty="0">
                <a:solidFill>
                  <a:schemeClr val="accent1"/>
                </a:solidFill>
                <a:effectLst>
                  <a:outerShdw blurRad="38100" dist="38100" dir="2700000" algn="tl">
                    <a:srgbClr val="000000">
                      <a:alpha val="43137"/>
                    </a:srgbClr>
                  </a:outerShdw>
                </a:effectLst>
              </a:rPr>
              <a:t>The Dentist’s Choice</a:t>
            </a:r>
          </a:p>
          <a:p>
            <a:pPr algn="ctr">
              <a:buFont typeface="Wingdings 2" pitchFamily="18" charset="2"/>
              <a:buNone/>
              <a:defRPr/>
            </a:pPr>
            <a:r>
              <a:rPr lang="en-US" b="1" dirty="0">
                <a:solidFill>
                  <a:schemeClr val="accent1"/>
                </a:solidFill>
                <a:effectLst>
                  <a:outerShdw blurRad="38100" dist="38100" dir="2700000" algn="tl">
                    <a:srgbClr val="000000">
                      <a:alpha val="43137"/>
                    </a:srgbClr>
                  </a:outerShdw>
                </a:effectLst>
              </a:rPr>
              <a:t>Your Local </a:t>
            </a:r>
            <a:r>
              <a:rPr lang="en-US" b="1" dirty="0" err="1">
                <a:solidFill>
                  <a:schemeClr val="accent1"/>
                </a:solidFill>
                <a:effectLst>
                  <a:outerShdw blurRad="38100" dist="38100" dir="2700000" algn="tl">
                    <a:srgbClr val="000000">
                      <a:alpha val="43137"/>
                    </a:srgbClr>
                  </a:outerShdw>
                </a:effectLst>
              </a:rPr>
              <a:t>Handpiece</a:t>
            </a:r>
            <a:r>
              <a:rPr lang="en-US" b="1" dirty="0">
                <a:solidFill>
                  <a:schemeClr val="accent1"/>
                </a:solidFill>
                <a:effectLst>
                  <a:outerShdw blurRad="38100" dist="38100" dir="2700000" algn="tl">
                    <a:srgbClr val="000000">
                      <a:alpha val="43137"/>
                    </a:srgbClr>
                  </a:outerShdw>
                </a:effectLst>
              </a:rPr>
              <a:t> Repair</a:t>
            </a:r>
          </a:p>
          <a:p>
            <a:pPr algn="ctr">
              <a:buFont typeface="Wingdings 2" pitchFamily="18" charset="2"/>
              <a:buNone/>
              <a:defRPr/>
            </a:pPr>
            <a:r>
              <a:rPr lang="en-US" b="1">
                <a:solidFill>
                  <a:schemeClr val="accent1"/>
                </a:solidFill>
                <a:effectLst>
                  <a:outerShdw blurRad="38100" dist="38100" dir="2700000" algn="tl">
                    <a:srgbClr val="000000">
                      <a:alpha val="43137"/>
                    </a:srgbClr>
                  </a:outerShdw>
                </a:effectLst>
              </a:rPr>
              <a:t>303-862-8869</a:t>
            </a:r>
            <a:endParaRPr lang="en-US" b="1" dirty="0">
              <a:solidFill>
                <a:schemeClr val="accent1"/>
              </a:solidFill>
              <a:effectLst>
                <a:outerShdw blurRad="38100" dist="38100" dir="2700000" algn="tl">
                  <a:srgbClr val="000000">
                    <a:alpha val="43137"/>
                  </a:srgbClr>
                </a:outerShdw>
              </a:effectLst>
            </a:endParaRP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de32.wav">
            <a:hlinkClick r:id="" action="ppaction://media"/>
          </p:cNvPr>
          <p:cNvPicPr>
            <a:picLocks noRot="1" noChangeAspect="1"/>
          </p:cNvPicPr>
          <p:nvPr>
            <a:wavAudioFile r:embed="rId1" name="Slide32.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9607" fill="hold"/>
                                        <p:tgtEl>
                                          <p:spTgt spid="5"/>
                                        </p:tgtEl>
                                      </p:cBhvr>
                                    </p:cmd>
                                  </p:childTnLst>
                                </p:cTn>
                              </p:par>
                              <p:par>
                                <p:cTn id="7" presetID="53"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
                                            <p:txEl>
                                              <p:pRg st="0" end="0"/>
                                            </p:txEl>
                                          </p:spTgt>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381000"/>
            <a:ext cx="8183563" cy="1050925"/>
          </a:xfrm>
        </p:spPr>
        <p:txBody>
          <a:bodyPr/>
          <a:lstStyle/>
          <a:p>
            <a:pPr eaLnBrk="1" fontAlgn="auto" hangingPunct="1">
              <a:spcAft>
                <a:spcPts val="0"/>
              </a:spcAft>
              <a:defRPr/>
            </a:pPr>
            <a:r>
              <a:rPr lang="en-US" dirty="0">
                <a:solidFill>
                  <a:schemeClr val="accent1">
                    <a:tint val="88000"/>
                    <a:satMod val="150000"/>
                  </a:schemeClr>
                </a:solidFill>
              </a:rPr>
              <a:t>Handpiece Inventory</a:t>
            </a:r>
          </a:p>
        </p:txBody>
      </p:sp>
      <p:sp>
        <p:nvSpPr>
          <p:cNvPr id="9219" name="Rectangle 3"/>
          <p:cNvSpPr>
            <a:spLocks noGrp="1" noChangeArrowheads="1"/>
          </p:cNvSpPr>
          <p:nvPr>
            <p:ph sz="half" idx="1"/>
          </p:nvPr>
        </p:nvSpPr>
        <p:spPr>
          <a:xfrm>
            <a:off x="457200" y="2590800"/>
            <a:ext cx="8153400" cy="3200400"/>
          </a:xfrm>
        </p:spPr>
        <p:txBody>
          <a:bodyPr/>
          <a:lstStyle/>
          <a:p>
            <a:pPr eaLnBrk="1" hangingPunct="1">
              <a:buFont typeface="Courier New" pitchFamily="49" charset="0"/>
              <a:buChar char="o"/>
            </a:pPr>
            <a:r>
              <a:rPr lang="en-US" dirty="0"/>
              <a:t>Having the correct number of handpieces in your office is very important</a:t>
            </a:r>
          </a:p>
          <a:p>
            <a:pPr lvl="1" eaLnBrk="1" hangingPunct="1">
              <a:buFont typeface="Courier New" pitchFamily="49" charset="0"/>
              <a:buChar char="o"/>
            </a:pPr>
            <a:r>
              <a:rPr lang="en-US" sz="2300" dirty="0"/>
              <a:t>All Manufacturers require 3 handpieces per operatory to optimize turbine life</a:t>
            </a:r>
          </a:p>
          <a:p>
            <a:pPr lvl="2" eaLnBrk="1" hangingPunct="1">
              <a:buFont typeface="Courier New" pitchFamily="49" charset="0"/>
              <a:buChar char="o"/>
            </a:pPr>
            <a:r>
              <a:rPr lang="en-US" sz="2100" dirty="0"/>
              <a:t>This typically allows for 1 handpiece ready for use by the doctor</a:t>
            </a:r>
          </a:p>
          <a:p>
            <a:pPr lvl="2" eaLnBrk="1" hangingPunct="1">
              <a:buFont typeface="Courier New" pitchFamily="49" charset="0"/>
              <a:buChar char="o"/>
            </a:pPr>
            <a:r>
              <a:rPr lang="en-US" sz="2100" dirty="0"/>
              <a:t>1 handpiece in the sterilizer</a:t>
            </a:r>
          </a:p>
          <a:p>
            <a:pPr lvl="2" eaLnBrk="1" hangingPunct="1">
              <a:buFont typeface="Courier New" pitchFamily="49" charset="0"/>
              <a:buChar char="o"/>
            </a:pPr>
            <a:r>
              <a:rPr lang="en-US" sz="2100" dirty="0"/>
              <a:t>1 handpiece cooling to room temperature</a:t>
            </a:r>
          </a:p>
          <a:p>
            <a:pPr lvl="1" eaLnBrk="1" hangingPunct="1"/>
            <a:endParaRPr lang="en-US" sz="2300" dirty="0"/>
          </a:p>
        </p:txBody>
      </p:sp>
      <p:sp>
        <p:nvSpPr>
          <p:cNvPr id="9220" name="Rectangle 5"/>
          <p:cNvSpPr>
            <a:spLocks noGrp="1" noChangeArrowheads="1"/>
          </p:cNvSpPr>
          <p:nvPr>
            <p:ph sz="half" idx="2"/>
          </p:nvPr>
        </p:nvSpPr>
        <p:spPr>
          <a:xfrm>
            <a:off x="457200" y="1600200"/>
            <a:ext cx="8229600" cy="1177925"/>
          </a:xfrm>
        </p:spPr>
        <p:txBody>
          <a:bodyPr/>
          <a:lstStyle/>
          <a:p>
            <a:pPr eaLnBrk="1" hangingPunct="1">
              <a:buFont typeface="Courier New" pitchFamily="49" charset="0"/>
              <a:buChar char="o"/>
            </a:pPr>
            <a:r>
              <a:rPr lang="en-US" dirty="0"/>
              <a:t>Please take a few minutes to count your handpieces in inventory</a:t>
            </a:r>
          </a:p>
        </p:txBody>
      </p:sp>
      <p:pic>
        <p:nvPicPr>
          <p:cNvPr id="8" name="Picture 7"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Slide4.wav">
            <a:hlinkClick r:id="" action="ppaction://media"/>
          </p:cNvPr>
          <p:cNvPicPr>
            <a:picLocks noRot="1" noChangeAspect="1"/>
          </p:cNvPicPr>
          <p:nvPr>
            <a:wavAudioFile r:embed="rId1" name="Slide4.wav"/>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932" fill="hold"/>
                                        <p:tgtEl>
                                          <p:spTgt spid="2"/>
                                        </p:tgtEl>
                                      </p:cBhvr>
                                    </p:cmd>
                                  </p:childTnLst>
                                </p:cTn>
                              </p:par>
                              <p:par>
                                <p:cTn id="7" presetID="53" presetClass="entr" presetSubtype="0" fill="hold" grpId="0" nodeType="withEffect">
                                  <p:stCondLst>
                                    <p:cond delay="2000"/>
                                  </p:stCondLst>
                                  <p:childTnLst>
                                    <p:set>
                                      <p:cBhvr>
                                        <p:cTn id="8" dur="1" fill="hold">
                                          <p:stCondLst>
                                            <p:cond delay="0"/>
                                          </p:stCondLst>
                                        </p:cTn>
                                        <p:tgtEl>
                                          <p:spTgt spid="9220">
                                            <p:txEl>
                                              <p:pRg st="0" end="0"/>
                                            </p:txEl>
                                          </p:spTgt>
                                        </p:tgtEl>
                                        <p:attrNameLst>
                                          <p:attrName>style.visibility</p:attrName>
                                        </p:attrNameLst>
                                      </p:cBhvr>
                                      <p:to>
                                        <p:strVal val="visible"/>
                                      </p:to>
                                    </p:set>
                                    <p:anim calcmode="lin" valueType="num">
                                      <p:cBhvr>
                                        <p:cTn id="9" dur="500" fill="hold"/>
                                        <p:tgtEl>
                                          <p:spTgt spid="922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9220">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9220">
                                            <p:txEl>
                                              <p:pRg st="0" end="0"/>
                                            </p:txEl>
                                          </p:spTgt>
                                        </p:tgtEl>
                                      </p:cBhvr>
                                    </p:animEffect>
                                  </p:childTnLst>
                                </p:cTn>
                              </p:par>
                              <p:par>
                                <p:cTn id="12" presetID="53" presetClass="entr" presetSubtype="0" fill="hold" grpId="0" nodeType="withEffect">
                                  <p:stCondLst>
                                    <p:cond delay="6000"/>
                                  </p:stCondLst>
                                  <p:childTnLst>
                                    <p:set>
                                      <p:cBhvr>
                                        <p:cTn id="13" dur="1" fill="hold">
                                          <p:stCondLst>
                                            <p:cond delay="0"/>
                                          </p:stCondLst>
                                        </p:cTn>
                                        <p:tgtEl>
                                          <p:spTgt spid="9219">
                                            <p:txEl>
                                              <p:pRg st="0" end="0"/>
                                            </p:txEl>
                                          </p:spTgt>
                                        </p:tgtEl>
                                        <p:attrNameLst>
                                          <p:attrName>style.visibility</p:attrName>
                                        </p:attrNameLst>
                                      </p:cBhvr>
                                      <p:to>
                                        <p:strVal val="visible"/>
                                      </p:to>
                                    </p:set>
                                    <p:anim calcmode="lin" valueType="num">
                                      <p:cBhvr>
                                        <p:cTn id="14"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21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9219">
                                            <p:txEl>
                                              <p:pRg st="0" end="0"/>
                                            </p:txEl>
                                          </p:spTgt>
                                        </p:tgtEl>
                                      </p:cBhvr>
                                    </p:animEffect>
                                  </p:childTnLst>
                                </p:cTn>
                              </p:par>
                              <p:par>
                                <p:cTn id="17" presetID="53" presetClass="entr" presetSubtype="0" fill="hold" grpId="0" nodeType="withEffect">
                                  <p:stCondLst>
                                    <p:cond delay="10000"/>
                                  </p:stCondLst>
                                  <p:childTnLst>
                                    <p:set>
                                      <p:cBhvr>
                                        <p:cTn id="18" dur="1" fill="hold">
                                          <p:stCondLst>
                                            <p:cond delay="0"/>
                                          </p:stCondLst>
                                        </p:cTn>
                                        <p:tgtEl>
                                          <p:spTgt spid="9219">
                                            <p:txEl>
                                              <p:pRg st="1" end="1"/>
                                            </p:txEl>
                                          </p:spTgt>
                                        </p:tgtEl>
                                        <p:attrNameLst>
                                          <p:attrName>style.visibility</p:attrName>
                                        </p:attrNameLst>
                                      </p:cBhvr>
                                      <p:to>
                                        <p:strVal val="visible"/>
                                      </p:to>
                                    </p:set>
                                    <p:anim calcmode="lin" valueType="num">
                                      <p:cBhvr>
                                        <p:cTn id="19" dur="5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9219">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9219">
                                            <p:txEl>
                                              <p:pRg st="1" end="1"/>
                                            </p:txEl>
                                          </p:spTgt>
                                        </p:tgtEl>
                                      </p:cBhvr>
                                    </p:animEffect>
                                  </p:childTnLst>
                                </p:cTn>
                              </p:par>
                              <p:par>
                                <p:cTn id="22" presetID="53" presetClass="entr" presetSubtype="0" fill="hold" grpId="0" nodeType="withEffect">
                                  <p:stCondLst>
                                    <p:cond delay="15500"/>
                                  </p:stCondLst>
                                  <p:childTnLst>
                                    <p:set>
                                      <p:cBhvr>
                                        <p:cTn id="23" dur="1" fill="hold">
                                          <p:stCondLst>
                                            <p:cond delay="0"/>
                                          </p:stCondLst>
                                        </p:cTn>
                                        <p:tgtEl>
                                          <p:spTgt spid="9219">
                                            <p:txEl>
                                              <p:pRg st="2" end="2"/>
                                            </p:txEl>
                                          </p:spTgt>
                                        </p:tgtEl>
                                        <p:attrNameLst>
                                          <p:attrName>style.visibility</p:attrName>
                                        </p:attrNameLst>
                                      </p:cBhvr>
                                      <p:to>
                                        <p:strVal val="visible"/>
                                      </p:to>
                                    </p:set>
                                    <p:anim calcmode="lin" valueType="num">
                                      <p:cBhvr>
                                        <p:cTn id="24" dur="5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9219">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9219">
                                            <p:txEl>
                                              <p:pRg st="2" end="2"/>
                                            </p:txEl>
                                          </p:spTgt>
                                        </p:tgtEl>
                                      </p:cBhvr>
                                    </p:animEffect>
                                  </p:childTnLst>
                                </p:cTn>
                              </p:par>
                              <p:par>
                                <p:cTn id="27" presetID="53" presetClass="entr" presetSubtype="0" fill="hold" grpId="0" nodeType="withEffect">
                                  <p:stCondLst>
                                    <p:cond delay="19500"/>
                                  </p:stCondLst>
                                  <p:childTnLst>
                                    <p:set>
                                      <p:cBhvr>
                                        <p:cTn id="28" dur="1" fill="hold">
                                          <p:stCondLst>
                                            <p:cond delay="0"/>
                                          </p:stCondLst>
                                        </p:cTn>
                                        <p:tgtEl>
                                          <p:spTgt spid="9219">
                                            <p:txEl>
                                              <p:pRg st="3" end="3"/>
                                            </p:txEl>
                                          </p:spTgt>
                                        </p:tgtEl>
                                        <p:attrNameLst>
                                          <p:attrName>style.visibility</p:attrName>
                                        </p:attrNameLst>
                                      </p:cBhvr>
                                      <p:to>
                                        <p:strVal val="visible"/>
                                      </p:to>
                                    </p:set>
                                    <p:anim calcmode="lin" valueType="num">
                                      <p:cBhvr>
                                        <p:cTn id="29" dur="500" fill="hold"/>
                                        <p:tgtEl>
                                          <p:spTgt spid="921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9219">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9219">
                                            <p:txEl>
                                              <p:pRg st="3" end="3"/>
                                            </p:txEl>
                                          </p:spTgt>
                                        </p:tgtEl>
                                      </p:cBhvr>
                                    </p:animEffect>
                                  </p:childTnLst>
                                </p:cTn>
                              </p:par>
                              <p:par>
                                <p:cTn id="32" presetID="53" presetClass="entr" presetSubtype="0" fill="hold" grpId="0" nodeType="withEffect">
                                  <p:stCondLst>
                                    <p:cond delay="21250"/>
                                  </p:stCondLst>
                                  <p:childTnLst>
                                    <p:set>
                                      <p:cBhvr>
                                        <p:cTn id="33" dur="1" fill="hold">
                                          <p:stCondLst>
                                            <p:cond delay="0"/>
                                          </p:stCondLst>
                                        </p:cTn>
                                        <p:tgtEl>
                                          <p:spTgt spid="9219">
                                            <p:txEl>
                                              <p:pRg st="4" end="4"/>
                                            </p:txEl>
                                          </p:spTgt>
                                        </p:tgtEl>
                                        <p:attrNameLst>
                                          <p:attrName>style.visibility</p:attrName>
                                        </p:attrNameLst>
                                      </p:cBhvr>
                                      <p:to>
                                        <p:strVal val="visible"/>
                                      </p:to>
                                    </p:set>
                                    <p:anim calcmode="lin" valueType="num">
                                      <p:cBhvr>
                                        <p:cTn id="34" dur="500" fill="hold"/>
                                        <p:tgtEl>
                                          <p:spTgt spid="9219">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9219">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9219" grpId="0" uiExpand="1" build="p"/>
      <p:bldP spid="922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609600"/>
            <a:ext cx="8183563" cy="1050925"/>
          </a:xfrm>
        </p:spPr>
        <p:txBody>
          <a:bodyPr/>
          <a:lstStyle/>
          <a:p>
            <a:pPr eaLnBrk="1" fontAlgn="auto" hangingPunct="1">
              <a:spcAft>
                <a:spcPts val="0"/>
              </a:spcAft>
              <a:defRPr/>
            </a:pPr>
            <a:r>
              <a:rPr lang="en-US" dirty="0">
                <a:solidFill>
                  <a:schemeClr val="accent1">
                    <a:tint val="88000"/>
                    <a:satMod val="150000"/>
                  </a:schemeClr>
                </a:solidFill>
              </a:rPr>
              <a:t>Operatory Air Pressure</a:t>
            </a:r>
          </a:p>
        </p:txBody>
      </p:sp>
      <p:sp>
        <p:nvSpPr>
          <p:cNvPr id="10243" name="Rectangle 3"/>
          <p:cNvSpPr>
            <a:spLocks noGrp="1" noChangeArrowheads="1"/>
          </p:cNvSpPr>
          <p:nvPr>
            <p:ph idx="1"/>
          </p:nvPr>
        </p:nvSpPr>
        <p:spPr>
          <a:xfrm>
            <a:off x="457200" y="1981200"/>
            <a:ext cx="8183563" cy="2889250"/>
          </a:xfrm>
        </p:spPr>
        <p:txBody>
          <a:bodyPr/>
          <a:lstStyle/>
          <a:p>
            <a:pPr eaLnBrk="1" hangingPunct="1">
              <a:buFont typeface="Courier New" pitchFamily="49" charset="0"/>
              <a:buChar char="o"/>
            </a:pPr>
            <a:r>
              <a:rPr lang="en-US" sz="2600"/>
              <a:t>Make sure your operatory’s air pressure is set correctly</a:t>
            </a:r>
          </a:p>
          <a:p>
            <a:pPr eaLnBrk="1" hangingPunct="1">
              <a:buFont typeface="Courier New" pitchFamily="49" charset="0"/>
              <a:buChar char="o"/>
            </a:pPr>
            <a:r>
              <a:rPr lang="en-US" sz="2600"/>
              <a:t>As a rule of thumb, set it to 40 p.s.i.</a:t>
            </a:r>
          </a:p>
          <a:p>
            <a:pPr eaLnBrk="1" hangingPunct="1">
              <a:buFont typeface="Courier New" pitchFamily="49" charset="0"/>
              <a:buChar char="o"/>
            </a:pPr>
            <a:r>
              <a:rPr lang="en-US" sz="2600"/>
              <a:t>For complete accuracy, refer to the p.s.i. chart included on this maintenance CD </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KaVoGaugesmall.jpg"/>
          <p:cNvPicPr>
            <a:picLocks noChangeAspect="1"/>
          </p:cNvPicPr>
          <p:nvPr/>
        </p:nvPicPr>
        <p:blipFill>
          <a:blip r:embed="rId5" cstate="print"/>
          <a:stretch>
            <a:fillRect/>
          </a:stretch>
        </p:blipFill>
        <p:spPr>
          <a:xfrm>
            <a:off x="3048000" y="4191000"/>
            <a:ext cx="2614325" cy="1628148"/>
          </a:xfrm>
          <a:prstGeom prst="ellipse">
            <a:avLst/>
          </a:prstGeom>
          <a:ln>
            <a:noFill/>
          </a:ln>
          <a:effectLst>
            <a:softEdge rad="112500"/>
          </a:effectLst>
        </p:spPr>
      </p:pic>
      <p:sp>
        <p:nvSpPr>
          <p:cNvPr id="7" name="TextBox 6"/>
          <p:cNvSpPr txBox="1"/>
          <p:nvPr/>
        </p:nvSpPr>
        <p:spPr>
          <a:xfrm>
            <a:off x="5791200" y="4419600"/>
            <a:ext cx="2590800" cy="1169988"/>
          </a:xfrm>
          <a:prstGeom prst="rect">
            <a:avLst/>
          </a:prstGeom>
          <a:noFill/>
        </p:spPr>
        <p:txBody>
          <a:bodyPr>
            <a:spAutoFit/>
          </a:bodyPr>
          <a:lstStyle/>
          <a:p>
            <a:pPr>
              <a:defRPr/>
            </a:pPr>
            <a:r>
              <a:rPr lang="en-US" sz="1400" dirty="0">
                <a:latin typeface="+mn-lt"/>
              </a:rPr>
              <a:t>*The </a:t>
            </a:r>
            <a:r>
              <a:rPr lang="en-US" sz="1400" dirty="0" err="1">
                <a:latin typeface="+mn-lt"/>
              </a:rPr>
              <a:t>KaVo</a:t>
            </a:r>
            <a:r>
              <a:rPr lang="en-US" sz="1400" dirty="0">
                <a:latin typeface="+mn-lt"/>
              </a:rPr>
              <a:t> station pictured at left shows the unit Air Pressure with both a </a:t>
            </a:r>
            <a:r>
              <a:rPr lang="en-US" sz="1400" u="sng" dirty="0">
                <a:latin typeface="+mn-lt"/>
              </a:rPr>
              <a:t>Dial</a:t>
            </a:r>
            <a:r>
              <a:rPr lang="en-US" sz="1400" dirty="0">
                <a:latin typeface="+mn-lt"/>
              </a:rPr>
              <a:t> faceplate and also with a </a:t>
            </a:r>
            <a:r>
              <a:rPr lang="en-US" sz="1400" u="sng" dirty="0">
                <a:latin typeface="+mn-lt"/>
              </a:rPr>
              <a:t>Digital</a:t>
            </a:r>
            <a:r>
              <a:rPr lang="en-US" sz="1400" dirty="0">
                <a:latin typeface="+mn-lt"/>
              </a:rPr>
              <a:t> reading </a:t>
            </a:r>
          </a:p>
        </p:txBody>
      </p:sp>
      <p:pic>
        <p:nvPicPr>
          <p:cNvPr id="2" name="Slide5.wav">
            <a:hlinkClick r:id="" action="ppaction://media"/>
          </p:cNvPr>
          <p:cNvPicPr>
            <a:picLocks noRot="1" noChangeAspect="1"/>
          </p:cNvPicPr>
          <p:nvPr>
            <a:wavAudioFile r:embed="rId1" name="Slide5.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835" fill="hold"/>
                                        <p:tgtEl>
                                          <p:spTgt spid="2"/>
                                        </p:tgtEl>
                                      </p:cBhvr>
                                    </p:cmd>
                                  </p:childTnLst>
                                </p:cTn>
                              </p:par>
                              <p:par>
                                <p:cTn id="7" presetID="53" presetClass="entr" presetSubtype="0" fill="hold" grpId="0" nodeType="withEffect">
                                  <p:stCondLst>
                                    <p:cond delay="1000"/>
                                  </p:stCondLst>
                                  <p:childTnLst>
                                    <p:set>
                                      <p:cBhvr>
                                        <p:cTn id="8" dur="1" fill="hold">
                                          <p:stCondLst>
                                            <p:cond delay="0"/>
                                          </p:stCondLst>
                                        </p:cTn>
                                        <p:tgtEl>
                                          <p:spTgt spid="10243">
                                            <p:txEl>
                                              <p:pRg st="0" end="0"/>
                                            </p:txEl>
                                          </p:spTgt>
                                        </p:tgtEl>
                                        <p:attrNameLst>
                                          <p:attrName>style.visibility</p:attrName>
                                        </p:attrNameLst>
                                      </p:cBhvr>
                                      <p:to>
                                        <p:strVal val="visible"/>
                                      </p:to>
                                    </p:set>
                                    <p:anim calcmode="lin" valueType="num">
                                      <p:cBhvr>
                                        <p:cTn id="9"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024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0243">
                                            <p:txEl>
                                              <p:pRg st="0" end="0"/>
                                            </p:txEl>
                                          </p:spTgt>
                                        </p:tgtEl>
                                      </p:cBhvr>
                                    </p:animEffect>
                                  </p:childTnLst>
                                </p:cTn>
                              </p:par>
                              <p:par>
                                <p:cTn id="12" presetID="53" presetClass="entr" presetSubtype="0" fill="hold" grpId="0" nodeType="withEffect">
                                  <p:stCondLst>
                                    <p:cond delay="1400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500" fill="hold"/>
                                        <p:tgtEl>
                                          <p:spTgt spid="1024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24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243">
                                            <p:txEl>
                                              <p:pRg st="1" end="1"/>
                                            </p:txEl>
                                          </p:spTgt>
                                        </p:tgtEl>
                                      </p:cBhvr>
                                    </p:animEffect>
                                  </p:childTnLst>
                                </p:cTn>
                              </p:par>
                              <p:par>
                                <p:cTn id="17" presetID="53" presetClass="entr" presetSubtype="0" fill="hold" grpId="0" nodeType="withEffect">
                                  <p:stCondLst>
                                    <p:cond delay="2200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p:cTn id="19"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024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0"/>
            <a:ext cx="8183563" cy="804863"/>
          </a:xfrm>
        </p:spPr>
        <p:txBody>
          <a:bodyPr/>
          <a:lstStyle/>
          <a:p>
            <a:pPr eaLnBrk="1" fontAlgn="auto" hangingPunct="1">
              <a:spcAft>
                <a:spcPts val="0"/>
              </a:spcAft>
              <a:defRPr/>
            </a:pPr>
            <a:r>
              <a:rPr lang="en-US" dirty="0">
                <a:solidFill>
                  <a:schemeClr val="accent1">
                    <a:tint val="88000"/>
                    <a:satMod val="150000"/>
                  </a:schemeClr>
                </a:solidFill>
              </a:rPr>
              <a:t>Sterilization - Autoclaves</a:t>
            </a:r>
          </a:p>
        </p:txBody>
      </p:sp>
      <p:sp>
        <p:nvSpPr>
          <p:cNvPr id="11267" name="Rectangle 3"/>
          <p:cNvSpPr>
            <a:spLocks noGrp="1" noChangeArrowheads="1"/>
          </p:cNvSpPr>
          <p:nvPr>
            <p:ph sz="half" idx="1"/>
          </p:nvPr>
        </p:nvSpPr>
        <p:spPr>
          <a:xfrm>
            <a:off x="457200" y="1828800"/>
            <a:ext cx="8305800" cy="2362200"/>
          </a:xfrm>
        </p:spPr>
        <p:txBody>
          <a:bodyPr/>
          <a:lstStyle/>
          <a:p>
            <a:pPr eaLnBrk="1" hangingPunct="1">
              <a:buFont typeface="Courier New" pitchFamily="49" charset="0"/>
              <a:buChar char="o"/>
            </a:pPr>
            <a:r>
              <a:rPr lang="en-US"/>
              <a:t>Set to Correct Temperature</a:t>
            </a:r>
          </a:p>
          <a:p>
            <a:pPr lvl="2" eaLnBrk="1" hangingPunct="1">
              <a:buFont typeface="Courier New" pitchFamily="49" charset="0"/>
              <a:buChar char="o"/>
            </a:pPr>
            <a:r>
              <a:rPr lang="en-US" sz="2100"/>
              <a:t>Always between 121°C and 135°C</a:t>
            </a:r>
          </a:p>
          <a:p>
            <a:pPr lvl="2" eaLnBrk="1" hangingPunct="1">
              <a:buFont typeface="Courier New" pitchFamily="49" charset="0"/>
              <a:buChar char="o"/>
            </a:pPr>
            <a:r>
              <a:rPr lang="en-US" sz="2100"/>
              <a:t>Setting Autoclave temp above 135°C will cause internal handpiece damage</a:t>
            </a:r>
          </a:p>
          <a:p>
            <a:pPr eaLnBrk="1" hangingPunct="1"/>
            <a:endParaRPr lang="en-US"/>
          </a:p>
          <a:p>
            <a:pPr eaLnBrk="1" hangingPunct="1"/>
            <a:endParaRPr lang="en-US"/>
          </a:p>
        </p:txBody>
      </p:sp>
      <p:pic>
        <p:nvPicPr>
          <p:cNvPr id="5" name="Picture 4"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9" name="Picture 7" descr="Star1.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3505200"/>
            <a:ext cx="60198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00" y="5486400"/>
            <a:ext cx="8229600" cy="276225"/>
          </a:xfrm>
          <a:prstGeom prst="rect">
            <a:avLst/>
          </a:prstGeom>
          <a:noFill/>
        </p:spPr>
        <p:txBody>
          <a:bodyPr>
            <a:spAutoFit/>
          </a:bodyPr>
          <a:lstStyle/>
          <a:p>
            <a:pPr algn="ctr">
              <a:defRPr/>
            </a:pPr>
            <a:r>
              <a:rPr lang="en-US" sz="1200" dirty="0">
                <a:latin typeface="+mn-lt"/>
              </a:rPr>
              <a:t>*As noted in the picture above, most handpieces carry a 135°C warning</a:t>
            </a:r>
          </a:p>
        </p:txBody>
      </p:sp>
      <p:pic>
        <p:nvPicPr>
          <p:cNvPr id="2" name="Slide6.wav">
            <a:hlinkClick r:id="" action="ppaction://media"/>
          </p:cNvPr>
          <p:cNvPicPr>
            <a:picLocks noRot="1" noChangeAspect="1"/>
          </p:cNvPicPr>
          <p:nvPr>
            <a:wavAudioFile r:embed="rId1" name="Slide6.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1000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7">
                                            <p:txEl>
                                              <p:pRg st="0" end="0"/>
                                            </p:txEl>
                                          </p:spTgt>
                                        </p:tgtEl>
                                      </p:cBhvr>
                                    </p:animEffect>
                                  </p:childTnLst>
                                </p:cTn>
                              </p:par>
                              <p:par>
                                <p:cTn id="10" presetID="1" presetClass="mediacall" presetSubtype="0" fill="hold" nodeType="withEffect">
                                  <p:stCondLst>
                                    <p:cond delay="0"/>
                                  </p:stCondLst>
                                  <p:childTnLst>
                                    <p:cmd type="call" cmd="playFrom(0.0)">
                                      <p:cBhvr>
                                        <p:cTn id="11" dur="40828" fill="hold"/>
                                        <p:tgtEl>
                                          <p:spTgt spid="2"/>
                                        </p:tgtEl>
                                      </p:cBhvr>
                                    </p:cmd>
                                  </p:childTnLst>
                                </p:cTn>
                              </p:par>
                              <p:par>
                                <p:cTn id="12" presetID="53" presetClass="entr" presetSubtype="0" fill="hold" grpId="0" nodeType="withEffect">
                                  <p:stCondLst>
                                    <p:cond delay="13000"/>
                                  </p:stCondLst>
                                  <p:childTnLst>
                                    <p:set>
                                      <p:cBhvr>
                                        <p:cTn id="13" dur="1" fill="hold">
                                          <p:stCondLst>
                                            <p:cond delay="0"/>
                                          </p:stCondLst>
                                        </p:cTn>
                                        <p:tgtEl>
                                          <p:spTgt spid="11267">
                                            <p:txEl>
                                              <p:pRg st="1" end="1"/>
                                            </p:txEl>
                                          </p:spTgt>
                                        </p:tgtEl>
                                        <p:attrNameLst>
                                          <p:attrName>style.visibility</p:attrName>
                                        </p:attrNameLst>
                                      </p:cBhvr>
                                      <p:to>
                                        <p:strVal val="visible"/>
                                      </p:to>
                                    </p:set>
                                    <p:anim calcmode="lin" valueType="num">
                                      <p:cBhvr>
                                        <p:cTn id="14"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67">
                                            <p:txEl>
                                              <p:pRg st="1" end="1"/>
                                            </p:txEl>
                                          </p:spTgt>
                                        </p:tgtEl>
                                      </p:cBhvr>
                                    </p:animEffect>
                                  </p:childTnLst>
                                </p:cTn>
                              </p:par>
                              <p:par>
                                <p:cTn id="17" presetID="53" presetClass="entr" presetSubtype="0" fill="hold" grpId="0" nodeType="withEffect">
                                  <p:stCondLst>
                                    <p:cond delay="2100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p:cTn id="19"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126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Sterilization - Stat</a:t>
            </a:r>
            <a:r>
              <a:rPr lang="en-US" i="1" dirty="0">
                <a:solidFill>
                  <a:schemeClr val="accent1">
                    <a:tint val="88000"/>
                    <a:satMod val="150000"/>
                  </a:schemeClr>
                </a:solidFill>
              </a:rPr>
              <a:t>IM</a:t>
            </a:r>
          </a:p>
        </p:txBody>
      </p:sp>
      <p:sp>
        <p:nvSpPr>
          <p:cNvPr id="12291" name="Content Placeholder 2"/>
          <p:cNvSpPr>
            <a:spLocks noGrp="1"/>
          </p:cNvSpPr>
          <p:nvPr>
            <p:ph sz="half" idx="1"/>
          </p:nvPr>
        </p:nvSpPr>
        <p:spPr>
          <a:xfrm>
            <a:off x="533400" y="1828800"/>
            <a:ext cx="8096250" cy="2633663"/>
          </a:xfrm>
        </p:spPr>
        <p:txBody>
          <a:bodyPr/>
          <a:lstStyle/>
          <a:p>
            <a:pPr eaLnBrk="1" hangingPunct="1">
              <a:buFont typeface="Courier New" pitchFamily="49" charset="0"/>
              <a:buChar char="o"/>
            </a:pPr>
            <a:r>
              <a:rPr lang="en-US"/>
              <a:t>The Stat</a:t>
            </a:r>
            <a:r>
              <a:rPr lang="en-US" i="1"/>
              <a:t>IM</a:t>
            </a:r>
            <a:r>
              <a:rPr lang="en-US"/>
              <a:t> sterilization units have an automatic Handpiece-Cycle that we’ll visit in Lesson 2</a:t>
            </a:r>
          </a:p>
        </p:txBody>
      </p:sp>
      <p:pic>
        <p:nvPicPr>
          <p:cNvPr id="5" name="Picture 4"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tatim.jpg"/>
          <p:cNvPicPr>
            <a:picLocks noChangeAspect="1"/>
          </p:cNvPicPr>
          <p:nvPr/>
        </p:nvPicPr>
        <p:blipFill>
          <a:blip r:embed="rId5" cstate="print"/>
          <a:stretch>
            <a:fillRect/>
          </a:stretch>
        </p:blipFill>
        <p:spPr>
          <a:xfrm>
            <a:off x="2895600" y="3276600"/>
            <a:ext cx="3124200" cy="2157816"/>
          </a:xfrm>
          <a:prstGeom prst="ellipse">
            <a:avLst/>
          </a:prstGeom>
          <a:ln>
            <a:noFill/>
          </a:ln>
          <a:effectLst>
            <a:softEdge rad="112500"/>
          </a:effectLst>
        </p:spPr>
      </p:pic>
      <p:pic>
        <p:nvPicPr>
          <p:cNvPr id="3" name="Slide7.wav">
            <a:hlinkClick r:id="" action="ppaction://media"/>
          </p:cNvPr>
          <p:cNvPicPr>
            <a:picLocks noRot="1" noChangeAspect="1"/>
          </p:cNvPicPr>
          <p:nvPr>
            <a:wavAudioFile r:embed="rId1" name="Slide7.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94" fill="hold"/>
                                        <p:tgtEl>
                                          <p:spTgt spid="3"/>
                                        </p:tgtEl>
                                      </p:cBhvr>
                                    </p:cmd>
                                  </p:childTnLst>
                                </p:cTn>
                              </p:par>
                              <p:par>
                                <p:cTn id="7" presetID="53" presetClass="entr" presetSubtype="0" fill="hold" grpId="0" nodeType="withEffect">
                                  <p:stCondLst>
                                    <p:cond delay="3000"/>
                                  </p:stCondLst>
                                  <p:childTnLst>
                                    <p:set>
                                      <p:cBhvr>
                                        <p:cTn id="8" dur="1" fill="hold">
                                          <p:stCondLst>
                                            <p:cond delay="0"/>
                                          </p:stCondLst>
                                        </p:cTn>
                                        <p:tgtEl>
                                          <p:spTgt spid="12291">
                                            <p:txEl>
                                              <p:pRg st="0" end="0"/>
                                            </p:txEl>
                                          </p:spTgt>
                                        </p:tgtEl>
                                        <p:attrNameLst>
                                          <p:attrName>style.visibility</p:attrName>
                                        </p:attrNameLst>
                                      </p:cBhvr>
                                      <p:to>
                                        <p:strVal val="visible"/>
                                      </p:to>
                                    </p:set>
                                    <p:anim calcmode="lin" valueType="num">
                                      <p:cBhvr>
                                        <p:cTn id="9"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2291">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183563" cy="1050925"/>
          </a:xfrm>
        </p:spPr>
        <p:txBody>
          <a:bodyPr/>
          <a:lstStyle/>
          <a:p>
            <a:pPr eaLnBrk="1" fontAlgn="auto" hangingPunct="1">
              <a:spcAft>
                <a:spcPts val="0"/>
              </a:spcAft>
              <a:defRPr/>
            </a:pPr>
            <a:r>
              <a:rPr lang="en-US" dirty="0">
                <a:solidFill>
                  <a:schemeClr val="accent1">
                    <a:tint val="88000"/>
                    <a:satMod val="150000"/>
                  </a:schemeClr>
                </a:solidFill>
              </a:rPr>
              <a:t>Lubrication Settings</a:t>
            </a:r>
          </a:p>
        </p:txBody>
      </p:sp>
      <p:sp>
        <p:nvSpPr>
          <p:cNvPr id="13315" name="Content Placeholder 5"/>
          <p:cNvSpPr>
            <a:spLocks noGrp="1"/>
          </p:cNvSpPr>
          <p:nvPr>
            <p:ph idx="1"/>
          </p:nvPr>
        </p:nvSpPr>
        <p:spPr>
          <a:xfrm>
            <a:off x="457200" y="1905000"/>
            <a:ext cx="8183563" cy="2813050"/>
          </a:xfrm>
        </p:spPr>
        <p:txBody>
          <a:bodyPr/>
          <a:lstStyle/>
          <a:p>
            <a:pPr eaLnBrk="1" hangingPunct="1">
              <a:buFont typeface="Courier New" pitchFamily="49" charset="0"/>
              <a:buChar char="o"/>
            </a:pPr>
            <a:r>
              <a:rPr lang="en-US"/>
              <a:t>Spray Lubrication</a:t>
            </a:r>
          </a:p>
          <a:p>
            <a:pPr eaLnBrk="1" hangingPunct="1">
              <a:buFont typeface="Courier New" pitchFamily="49" charset="0"/>
              <a:buChar char="o"/>
            </a:pPr>
            <a:r>
              <a:rPr lang="en-US"/>
              <a:t>Pen Oilers</a:t>
            </a:r>
          </a:p>
          <a:p>
            <a:pPr eaLnBrk="1" hangingPunct="1">
              <a:buFont typeface="Courier New" pitchFamily="49" charset="0"/>
              <a:buChar char="o"/>
            </a:pPr>
            <a:r>
              <a:rPr lang="en-US"/>
              <a:t>Dedicated Automatic Lubricators</a:t>
            </a:r>
          </a:p>
        </p:txBody>
      </p:sp>
      <p:pic>
        <p:nvPicPr>
          <p:cNvPr id="7" name="Picture 6"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7" name="Picture 7" descr="LubricantsSmall.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3429000"/>
            <a:ext cx="17335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descr="Quattr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733800"/>
            <a:ext cx="18954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8.wav">
            <a:hlinkClick r:id="" action="ppaction://media"/>
          </p:cNvPr>
          <p:cNvPicPr>
            <a:picLocks noRot="1" noChangeAspect="1"/>
          </p:cNvPicPr>
          <p:nvPr>
            <a:wavAudioFile r:embed="rId1" name="Slide8.wav"/>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180" fill="hold"/>
                                        <p:tgtEl>
                                          <p:spTgt spid="2"/>
                                        </p:tgtEl>
                                      </p:cBhvr>
                                    </p:cmd>
                                  </p:childTnLst>
                                </p:cTn>
                              </p:par>
                              <p:par>
                                <p:cTn id="7" presetID="53" presetClass="entr" presetSubtype="0" fill="hold" grpId="0" nodeType="withEffect">
                                  <p:stCondLst>
                                    <p:cond delay="6000"/>
                                  </p:stCondLst>
                                  <p:childTnLst>
                                    <p:set>
                                      <p:cBhvr>
                                        <p:cTn id="8" dur="1" fill="hold">
                                          <p:stCondLst>
                                            <p:cond delay="0"/>
                                          </p:stCondLst>
                                        </p:cTn>
                                        <p:tgtEl>
                                          <p:spTgt spid="13315">
                                            <p:txEl>
                                              <p:pRg st="0" end="0"/>
                                            </p:txEl>
                                          </p:spTgt>
                                        </p:tgtEl>
                                        <p:attrNameLst>
                                          <p:attrName>style.visibility</p:attrName>
                                        </p:attrNameLst>
                                      </p:cBhvr>
                                      <p:to>
                                        <p:strVal val="visible"/>
                                      </p:to>
                                    </p:set>
                                    <p:anim calcmode="lin" valueType="num">
                                      <p:cBhvr>
                                        <p:cTn id="9"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3315">
                                            <p:txEl>
                                              <p:pRg st="0" end="0"/>
                                            </p:txEl>
                                          </p:spTgt>
                                        </p:tgtEl>
                                      </p:cBhvr>
                                    </p:animEffect>
                                  </p:childTnLst>
                                </p:cTn>
                              </p:par>
                              <p:par>
                                <p:cTn id="12" presetID="53" presetClass="entr" presetSubtype="0" fill="hold" grpId="0" nodeType="withEffect">
                                  <p:stCondLst>
                                    <p:cond delay="14000"/>
                                  </p:stCondLst>
                                  <p:childTnLst>
                                    <p:set>
                                      <p:cBhvr>
                                        <p:cTn id="13" dur="1" fill="hold">
                                          <p:stCondLst>
                                            <p:cond delay="0"/>
                                          </p:stCondLst>
                                        </p:cTn>
                                        <p:tgtEl>
                                          <p:spTgt spid="13315">
                                            <p:txEl>
                                              <p:pRg st="1" end="1"/>
                                            </p:txEl>
                                          </p:spTgt>
                                        </p:tgtEl>
                                        <p:attrNameLst>
                                          <p:attrName>style.visibility</p:attrName>
                                        </p:attrNameLst>
                                      </p:cBhvr>
                                      <p:to>
                                        <p:strVal val="visible"/>
                                      </p:to>
                                    </p:set>
                                    <p:anim calcmode="lin" valueType="num">
                                      <p:cBhvr>
                                        <p:cTn id="14"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3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315">
                                            <p:txEl>
                                              <p:pRg st="1" end="1"/>
                                            </p:txEl>
                                          </p:spTgt>
                                        </p:tgtEl>
                                      </p:cBhvr>
                                    </p:animEffect>
                                  </p:childTnLst>
                                </p:cTn>
                              </p:par>
                              <p:par>
                                <p:cTn id="17" presetID="53" presetClass="entr" presetSubtype="0" fill="hold" grpId="0" nodeType="withEffect">
                                  <p:stCondLst>
                                    <p:cond delay="2000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p:cTn id="19"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31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331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183563" cy="1050925"/>
          </a:xfrm>
        </p:spPr>
        <p:txBody>
          <a:bodyPr/>
          <a:lstStyle/>
          <a:p>
            <a:pPr eaLnBrk="1" fontAlgn="auto" hangingPunct="1">
              <a:spcAft>
                <a:spcPts val="0"/>
              </a:spcAft>
              <a:defRPr/>
            </a:pPr>
            <a:r>
              <a:rPr lang="en-US" dirty="0">
                <a:solidFill>
                  <a:schemeClr val="accent1">
                    <a:tint val="88000"/>
                    <a:satMod val="150000"/>
                  </a:schemeClr>
                </a:solidFill>
              </a:rPr>
              <a:t>Spray Lubrication</a:t>
            </a:r>
          </a:p>
        </p:txBody>
      </p:sp>
      <p:sp>
        <p:nvSpPr>
          <p:cNvPr id="14339" name="Content Placeholder 2"/>
          <p:cNvSpPr>
            <a:spLocks noGrp="1"/>
          </p:cNvSpPr>
          <p:nvPr>
            <p:ph idx="1"/>
          </p:nvPr>
        </p:nvSpPr>
        <p:spPr>
          <a:xfrm>
            <a:off x="457200" y="1905000"/>
            <a:ext cx="8183563" cy="4187825"/>
          </a:xfrm>
        </p:spPr>
        <p:txBody>
          <a:bodyPr/>
          <a:lstStyle/>
          <a:p>
            <a:pPr eaLnBrk="1" hangingPunct="1"/>
            <a:r>
              <a:rPr lang="en-US"/>
              <a:t>Affix correct Nozzle</a:t>
            </a:r>
          </a:p>
          <a:p>
            <a:pPr lvl="1" eaLnBrk="1" hangingPunct="1"/>
            <a:r>
              <a:rPr lang="en-US" sz="2000"/>
              <a:t>When using Spray Lubricants, always have the correct nozzle for the handpiece being lubricated</a:t>
            </a:r>
          </a:p>
        </p:txBody>
      </p:sp>
      <p:pic>
        <p:nvPicPr>
          <p:cNvPr id="4" name="Picture 3" descr="TDClogo2010.jpg"/>
          <p:cNvPicPr>
            <a:picLocks noChangeAspect="1"/>
          </p:cNvPicPr>
          <p:nvPr/>
        </p:nvPicPr>
        <p:blipFill>
          <a:blip r:embed="rId4" cstate="print"/>
          <a:stretch>
            <a:fillRect/>
          </a:stretch>
        </p:blipFill>
        <p:spPr>
          <a:xfrm>
            <a:off x="7620000" y="533400"/>
            <a:ext cx="971550" cy="1135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NozzleMW.jpg"/>
          <p:cNvPicPr>
            <a:picLocks noChangeAspect="1"/>
          </p:cNvPicPr>
          <p:nvPr/>
        </p:nvPicPr>
        <p:blipFill>
          <a:blip r:embed="rId5" cstate="print"/>
          <a:stretch>
            <a:fillRect/>
          </a:stretch>
        </p:blipFill>
        <p:spPr>
          <a:xfrm>
            <a:off x="1752600" y="3352800"/>
            <a:ext cx="3200400" cy="2400299"/>
          </a:xfrm>
          <a:prstGeom prst="ellipse">
            <a:avLst/>
          </a:prstGeom>
          <a:ln>
            <a:noFill/>
          </a:ln>
          <a:effectLst>
            <a:softEdge rad="112500"/>
          </a:effectLst>
        </p:spPr>
      </p:pic>
      <p:sp>
        <p:nvSpPr>
          <p:cNvPr id="6" name="TextBox 5"/>
          <p:cNvSpPr txBox="1"/>
          <p:nvPr/>
        </p:nvSpPr>
        <p:spPr>
          <a:xfrm>
            <a:off x="5334000" y="3962400"/>
            <a:ext cx="2743200" cy="954088"/>
          </a:xfrm>
          <a:prstGeom prst="rect">
            <a:avLst/>
          </a:prstGeom>
          <a:noFill/>
        </p:spPr>
        <p:txBody>
          <a:bodyPr>
            <a:spAutoFit/>
          </a:bodyPr>
          <a:lstStyle/>
          <a:p>
            <a:pPr>
              <a:defRPr/>
            </a:pPr>
            <a:r>
              <a:rPr lang="en-US" sz="1400" dirty="0">
                <a:latin typeface="+mn-lt"/>
              </a:rPr>
              <a:t>* In the picture at left, we are correctly using a Fixed Back-End nozzle to lubricate a Fixed Back-End handpiece</a:t>
            </a:r>
          </a:p>
        </p:txBody>
      </p:sp>
      <p:pic>
        <p:nvPicPr>
          <p:cNvPr id="3" name="Slide9.wav">
            <a:hlinkClick r:id="" action="ppaction://media"/>
          </p:cNvPr>
          <p:cNvPicPr>
            <a:picLocks noRot="1" noChangeAspect="1"/>
          </p:cNvPicPr>
          <p:nvPr>
            <a:wavAudioFile r:embed="rId1" name="Slide9.wav"/>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623" fill="hold"/>
                                        <p:tgtEl>
                                          <p:spTgt spid="3"/>
                                        </p:tgtEl>
                                      </p:cBhvr>
                                    </p:cmd>
                                  </p:childTnLst>
                                </p:cTn>
                              </p:par>
                              <p:par>
                                <p:cTn id="7" presetID="53" presetClass="entr" presetSubtype="0" fill="hold" grpId="0" nodeType="withEffect">
                                  <p:stCondLst>
                                    <p:cond delay="4000"/>
                                  </p:stCondLst>
                                  <p:childTnLst>
                                    <p:set>
                                      <p:cBhvr>
                                        <p:cTn id="8" dur="1" fill="hold">
                                          <p:stCondLst>
                                            <p:cond delay="0"/>
                                          </p:stCondLst>
                                        </p:cTn>
                                        <p:tgtEl>
                                          <p:spTgt spid="14339">
                                            <p:txEl>
                                              <p:pRg st="0" end="0"/>
                                            </p:txEl>
                                          </p:spTgt>
                                        </p:tgtEl>
                                        <p:attrNameLst>
                                          <p:attrName>style.visibility</p:attrName>
                                        </p:attrNameLst>
                                      </p:cBhvr>
                                      <p:to>
                                        <p:strVal val="visible"/>
                                      </p:to>
                                    </p:set>
                                    <p:anim calcmode="lin" valueType="num">
                                      <p:cBhvr>
                                        <p:cTn id="9"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4339">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4339">
                                            <p:txEl>
                                              <p:pRg st="0" end="0"/>
                                            </p:txEl>
                                          </p:spTgt>
                                        </p:tgtEl>
                                      </p:cBhvr>
                                    </p:animEffect>
                                  </p:childTnLst>
                                </p:cTn>
                              </p:par>
                              <p:par>
                                <p:cTn id="12" presetID="53" presetClass="entr" presetSubtype="0" fill="hold" grpId="0" nodeType="withEffect">
                                  <p:stCondLst>
                                    <p:cond delay="800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433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4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4339"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MaintenanceCD2012 (audio)</Template>
  <TotalTime>1</TotalTime>
  <Words>2913</Words>
  <Application>Microsoft Macintosh PowerPoint</Application>
  <PresentationFormat>On-screen Show (4:3)</PresentationFormat>
  <Paragraphs>236</Paragraphs>
  <Slides>32</Slides>
  <Notes>32</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Courier New</vt:lpstr>
      <vt:lpstr>Verdana</vt:lpstr>
      <vt:lpstr>Wingdings</vt:lpstr>
      <vt:lpstr>Wingdings 2</vt:lpstr>
      <vt:lpstr>Aspect</vt:lpstr>
      <vt:lpstr>Optimizing your handpiece life!</vt:lpstr>
      <vt:lpstr>The following lessons will help you maximize the life of your handpiece</vt:lpstr>
      <vt:lpstr>Lesson 1</vt:lpstr>
      <vt:lpstr>Handpiece Inventory</vt:lpstr>
      <vt:lpstr>Operatory Air Pressure</vt:lpstr>
      <vt:lpstr>Sterilization - Autoclaves</vt:lpstr>
      <vt:lpstr>Sterilization - StatIM</vt:lpstr>
      <vt:lpstr>Lubrication Settings</vt:lpstr>
      <vt:lpstr>Spray Lubrication</vt:lpstr>
      <vt:lpstr>Spray Lubricants &amp; Nozzles</vt:lpstr>
      <vt:lpstr>Pen Oilers</vt:lpstr>
      <vt:lpstr>Automatic Lubrication Stations</vt:lpstr>
      <vt:lpstr>Lesson 2</vt:lpstr>
      <vt:lpstr>Sterilization - Autoclaves</vt:lpstr>
      <vt:lpstr>Sterilization - Autoclaves</vt:lpstr>
      <vt:lpstr>Important Cooling Warning</vt:lpstr>
      <vt:lpstr>Sterilization - StatIM</vt:lpstr>
      <vt:lpstr>Sterilization - StatIM</vt:lpstr>
      <vt:lpstr>Sterilization - StatIM</vt:lpstr>
      <vt:lpstr>Important Cooling Warning</vt:lpstr>
      <vt:lpstr>Lesson 3</vt:lpstr>
      <vt:lpstr>Lubrication</vt:lpstr>
      <vt:lpstr>Lube Free Handpieces </vt:lpstr>
      <vt:lpstr>Highspeed Handpieces</vt:lpstr>
      <vt:lpstr>Highspeed Handpieces</vt:lpstr>
      <vt:lpstr>Slowspeed Handpieces</vt:lpstr>
      <vt:lpstr>Slowspeed Handpieces</vt:lpstr>
      <vt:lpstr>Slowspeed Handpieces</vt:lpstr>
      <vt:lpstr>Electric Attachments</vt:lpstr>
      <vt:lpstr>Electric Attachments</vt:lpstr>
      <vt:lpstr>Maintenance Summary</vt:lpstr>
      <vt:lpstr>Contact Info</vt:lpstr>
    </vt:vector>
  </TitlesOfParts>
  <Company>Home Computer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your handpiece life!</dc:title>
  <dc:creator>Microsoft account</dc:creator>
  <cp:lastModifiedBy>Microsoft Office User</cp:lastModifiedBy>
  <cp:revision>1</cp:revision>
  <dcterms:created xsi:type="dcterms:W3CDTF">2014-03-20T15:51:13Z</dcterms:created>
  <dcterms:modified xsi:type="dcterms:W3CDTF">2019-06-18T19:02:27Z</dcterms:modified>
</cp:coreProperties>
</file>